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77" r:id="rId2"/>
    <p:sldId id="258" r:id="rId3"/>
    <p:sldId id="280" r:id="rId4"/>
    <p:sldId id="259" r:id="rId5"/>
    <p:sldId id="268" r:id="rId6"/>
    <p:sldId id="270" r:id="rId7"/>
    <p:sldId id="279" r:id="rId8"/>
    <p:sldId id="278" r:id="rId9"/>
    <p:sldId id="274" r:id="rId10"/>
    <p:sldId id="271" r:id="rId11"/>
    <p:sldId id="272" r:id="rId12"/>
    <p:sldId id="273" r:id="rId13"/>
    <p:sldId id="28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019964-F6CB-47FB-A450-97FF9723D38A}" v="2368" dt="2022-04-01T16:32:06.171"/>
    <p1510:client id="{7A5E406D-D107-4767-B911-7421EA612878}" v="3042" dt="2022-04-02T09:31:04.804"/>
    <p1510:client id="{7F2B42FE-559A-2BD1-D349-B484AA8D9CAB}" v="578" dt="2022-04-02T09:16:57.499"/>
    <p1510:client id="{8ED51A53-1AD1-B849-9491-163BCA703856}" v="1" dt="2022-04-02T09:56:30.893"/>
    <p1510:client id="{C56E393B-126F-C610-3F0B-879CA7B22FDA}" v="367" dt="2022-04-02T09:31:59.432"/>
    <p1510:client id="{CEC2580F-3F4A-7828-2C99-D645ABA885A6}" v="17" dt="2022-04-02T08:53:01.693"/>
    <p1510:client id="{E4A70F6F-CED6-0829-0EF0-20BCC5908888}" v="2" dt="2022-06-21T20:06:18.925"/>
    <p1510:client id="{EB147322-82C1-4D65-A3BC-E31C1D838090}" v="6" dt="2022-04-02T05:22:33.5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8C896-BCE1-44EB-8013-41F3A8FF29C2}"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10D25521-5657-42DF-8DF0-F8A7B4B2A734}">
      <dgm:prSet phldrT="[Text]"/>
      <dgm:spPr/>
      <dgm:t>
        <a:bodyPr/>
        <a:lstStyle/>
        <a:p>
          <a:r>
            <a:rPr lang="en-US"/>
            <a:t>Step 1</a:t>
          </a:r>
          <a:endParaRPr lang="en-IN"/>
        </a:p>
      </dgm:t>
    </dgm:pt>
    <dgm:pt modelId="{AE9ABDAE-ABDD-4F3C-A57A-D330C6F26D2B}" type="parTrans" cxnId="{3068C38B-494A-4591-A301-3F2B981331F0}">
      <dgm:prSet/>
      <dgm:spPr/>
      <dgm:t>
        <a:bodyPr/>
        <a:lstStyle/>
        <a:p>
          <a:endParaRPr lang="en-IN"/>
        </a:p>
      </dgm:t>
    </dgm:pt>
    <dgm:pt modelId="{D8F0D15A-6BC9-4716-BDD7-A3D59D2807DC}" type="sibTrans" cxnId="{3068C38B-494A-4591-A301-3F2B981331F0}">
      <dgm:prSet/>
      <dgm:spPr/>
      <dgm:t>
        <a:bodyPr/>
        <a:lstStyle/>
        <a:p>
          <a:endParaRPr lang="en-IN"/>
        </a:p>
      </dgm:t>
    </dgm:pt>
    <dgm:pt modelId="{1B468221-2D15-4DEF-ADAF-B3B3DEF0601A}">
      <dgm:prSet phldrT="[Text]" custT="1"/>
      <dgm:spPr/>
      <dgm:t>
        <a:bodyPr/>
        <a:lstStyle/>
        <a:p>
          <a:r>
            <a:rPr lang="en-US" sz="1500"/>
            <a:t>Data collection and modification of data.</a:t>
          </a:r>
          <a:endParaRPr lang="en-IN" sz="1500"/>
        </a:p>
      </dgm:t>
    </dgm:pt>
    <dgm:pt modelId="{88961087-152E-44EB-B199-5F05F1AB8A07}" type="parTrans" cxnId="{F02DE2D0-C4F6-47BF-8FD7-BAC1015DEF3E}">
      <dgm:prSet/>
      <dgm:spPr/>
      <dgm:t>
        <a:bodyPr/>
        <a:lstStyle/>
        <a:p>
          <a:endParaRPr lang="en-IN"/>
        </a:p>
      </dgm:t>
    </dgm:pt>
    <dgm:pt modelId="{4D84B7D2-5C88-441F-AE60-647E30D7B957}" type="sibTrans" cxnId="{F02DE2D0-C4F6-47BF-8FD7-BAC1015DEF3E}">
      <dgm:prSet/>
      <dgm:spPr/>
      <dgm:t>
        <a:bodyPr/>
        <a:lstStyle/>
        <a:p>
          <a:endParaRPr lang="en-IN"/>
        </a:p>
      </dgm:t>
    </dgm:pt>
    <dgm:pt modelId="{EF98CE59-A68A-4EF5-A046-A26832DF430A}">
      <dgm:prSet phldrT="[Text]"/>
      <dgm:spPr/>
      <dgm:t>
        <a:bodyPr/>
        <a:lstStyle/>
        <a:p>
          <a:r>
            <a:rPr lang="en-US"/>
            <a:t>Step 2</a:t>
          </a:r>
          <a:endParaRPr lang="en-IN"/>
        </a:p>
      </dgm:t>
    </dgm:pt>
    <dgm:pt modelId="{579FB442-5C1A-49E8-B52C-EF7F0E8B6142}" type="parTrans" cxnId="{D4D49C37-899A-4FB5-B8A6-C913208378A3}">
      <dgm:prSet/>
      <dgm:spPr/>
      <dgm:t>
        <a:bodyPr/>
        <a:lstStyle/>
        <a:p>
          <a:endParaRPr lang="en-IN"/>
        </a:p>
      </dgm:t>
    </dgm:pt>
    <dgm:pt modelId="{2768FCA5-B3CA-4199-9BB1-0670CFFBB717}" type="sibTrans" cxnId="{D4D49C37-899A-4FB5-B8A6-C913208378A3}">
      <dgm:prSet/>
      <dgm:spPr/>
      <dgm:t>
        <a:bodyPr/>
        <a:lstStyle/>
        <a:p>
          <a:endParaRPr lang="en-IN"/>
        </a:p>
      </dgm:t>
    </dgm:pt>
    <dgm:pt modelId="{720DAF49-ECB9-4AB1-898B-0B8CA67D7685}">
      <dgm:prSet phldrT="[Text]"/>
      <dgm:spPr/>
      <dgm:t>
        <a:bodyPr/>
        <a:lstStyle/>
        <a:p>
          <a:r>
            <a:rPr lang="en-US"/>
            <a:t>Step 3</a:t>
          </a:r>
          <a:endParaRPr lang="en-IN"/>
        </a:p>
      </dgm:t>
    </dgm:pt>
    <dgm:pt modelId="{604FD34C-6A4D-4A85-8DFA-D5A5B63DF954}" type="parTrans" cxnId="{4FDC3889-5900-4FF3-A6B0-6F365056434B}">
      <dgm:prSet/>
      <dgm:spPr/>
      <dgm:t>
        <a:bodyPr/>
        <a:lstStyle/>
        <a:p>
          <a:endParaRPr lang="en-IN"/>
        </a:p>
      </dgm:t>
    </dgm:pt>
    <dgm:pt modelId="{C7634FA5-0631-4B77-8819-83D0DC558EA4}" type="sibTrans" cxnId="{4FDC3889-5900-4FF3-A6B0-6F365056434B}">
      <dgm:prSet/>
      <dgm:spPr/>
      <dgm:t>
        <a:bodyPr/>
        <a:lstStyle/>
        <a:p>
          <a:endParaRPr lang="en-IN"/>
        </a:p>
      </dgm:t>
    </dgm:pt>
    <dgm:pt modelId="{C0C6002F-C8FB-440D-8625-706EFFE36EDA}">
      <dgm:prSet phldrT="[Text]" custT="1"/>
      <dgm:spPr/>
      <dgm:t>
        <a:bodyPr/>
        <a:lstStyle/>
        <a:p>
          <a:r>
            <a:rPr lang="en-US" sz="1500"/>
            <a:t>Finding Q,R,S peaks in the plot using MATLAB</a:t>
          </a:r>
          <a:endParaRPr lang="en-IN" sz="1500"/>
        </a:p>
      </dgm:t>
    </dgm:pt>
    <dgm:pt modelId="{3D9AAFEE-EF81-4EAC-806E-71AB3AC1C367}" type="parTrans" cxnId="{72A722C1-0A95-4219-847F-8C43A182340F}">
      <dgm:prSet/>
      <dgm:spPr/>
      <dgm:t>
        <a:bodyPr/>
        <a:lstStyle/>
        <a:p>
          <a:endParaRPr lang="en-IN"/>
        </a:p>
      </dgm:t>
    </dgm:pt>
    <dgm:pt modelId="{59917A69-8E29-47BB-BBB3-E8AEB3E87211}" type="sibTrans" cxnId="{72A722C1-0A95-4219-847F-8C43A182340F}">
      <dgm:prSet/>
      <dgm:spPr/>
      <dgm:t>
        <a:bodyPr/>
        <a:lstStyle/>
        <a:p>
          <a:endParaRPr lang="en-IN"/>
        </a:p>
      </dgm:t>
    </dgm:pt>
    <dgm:pt modelId="{28177163-E04A-4035-BB1D-194380B51C57}">
      <dgm:prSet phldrT="[Text]" custT="1"/>
      <dgm:spPr/>
      <dgm:t>
        <a:bodyPr/>
        <a:lstStyle/>
        <a:p>
          <a:r>
            <a:rPr lang="en-US" sz="1500"/>
            <a:t>Filtering the data using low and high pass filters.</a:t>
          </a:r>
          <a:endParaRPr lang="en-IN" sz="1500"/>
        </a:p>
      </dgm:t>
    </dgm:pt>
    <dgm:pt modelId="{29C214C4-1007-4B27-B182-40FE99440313}" type="parTrans" cxnId="{A02C7FDF-5BA3-4F12-93E1-76BB632D2344}">
      <dgm:prSet/>
      <dgm:spPr/>
      <dgm:t>
        <a:bodyPr/>
        <a:lstStyle/>
        <a:p>
          <a:endParaRPr lang="en-IN"/>
        </a:p>
      </dgm:t>
    </dgm:pt>
    <dgm:pt modelId="{DD8B8E4A-EBC0-4D8F-92B8-B29A3A5D1CB5}" type="sibTrans" cxnId="{A02C7FDF-5BA3-4F12-93E1-76BB632D2344}">
      <dgm:prSet/>
      <dgm:spPr/>
      <dgm:t>
        <a:bodyPr/>
        <a:lstStyle/>
        <a:p>
          <a:endParaRPr lang="en-IN"/>
        </a:p>
      </dgm:t>
    </dgm:pt>
    <dgm:pt modelId="{23DE3BE7-1E4D-45C3-90A2-B7270503C482}" type="pres">
      <dgm:prSet presAssocID="{2FF8C896-BCE1-44EB-8013-41F3A8FF29C2}" presName="Name0" presStyleCnt="0">
        <dgm:presLayoutVars>
          <dgm:dir/>
          <dgm:animLvl val="lvl"/>
          <dgm:resizeHandles val="exact"/>
        </dgm:presLayoutVars>
      </dgm:prSet>
      <dgm:spPr/>
    </dgm:pt>
    <dgm:pt modelId="{402EFA51-8966-4DAB-93F8-01FF84332701}" type="pres">
      <dgm:prSet presAssocID="{2FF8C896-BCE1-44EB-8013-41F3A8FF29C2}" presName="tSp" presStyleCnt="0"/>
      <dgm:spPr/>
    </dgm:pt>
    <dgm:pt modelId="{D1317225-8DA2-4505-A529-CE8482CB9D31}" type="pres">
      <dgm:prSet presAssocID="{2FF8C896-BCE1-44EB-8013-41F3A8FF29C2}" presName="bSp" presStyleCnt="0"/>
      <dgm:spPr/>
    </dgm:pt>
    <dgm:pt modelId="{CF19416C-D747-47D4-98B6-EF2C3BF9B062}" type="pres">
      <dgm:prSet presAssocID="{2FF8C896-BCE1-44EB-8013-41F3A8FF29C2}" presName="process" presStyleCnt="0"/>
      <dgm:spPr/>
    </dgm:pt>
    <dgm:pt modelId="{571422C6-4055-4DEB-9890-D1868DA90E35}" type="pres">
      <dgm:prSet presAssocID="{10D25521-5657-42DF-8DF0-F8A7B4B2A734}" presName="composite1" presStyleCnt="0"/>
      <dgm:spPr/>
    </dgm:pt>
    <dgm:pt modelId="{4DB4775D-A57E-41C7-A3CD-0CC2D3EF91ED}" type="pres">
      <dgm:prSet presAssocID="{10D25521-5657-42DF-8DF0-F8A7B4B2A734}" presName="dummyNode1" presStyleLbl="node1" presStyleIdx="0" presStyleCnt="3"/>
      <dgm:spPr/>
    </dgm:pt>
    <dgm:pt modelId="{66CC751B-4A71-4902-BA3F-C029CD329990}" type="pres">
      <dgm:prSet presAssocID="{10D25521-5657-42DF-8DF0-F8A7B4B2A734}" presName="childNode1" presStyleLbl="bgAcc1" presStyleIdx="0" presStyleCnt="3" custScaleX="134094" custLinFactNeighborX="3727" custLinFactNeighborY="-376">
        <dgm:presLayoutVars>
          <dgm:bulletEnabled val="1"/>
        </dgm:presLayoutVars>
      </dgm:prSet>
      <dgm:spPr/>
    </dgm:pt>
    <dgm:pt modelId="{C76F1D76-133F-4798-A75E-3183ABDD269A}" type="pres">
      <dgm:prSet presAssocID="{10D25521-5657-42DF-8DF0-F8A7B4B2A734}" presName="childNode1tx" presStyleLbl="bgAcc1" presStyleIdx="0" presStyleCnt="3">
        <dgm:presLayoutVars>
          <dgm:bulletEnabled val="1"/>
        </dgm:presLayoutVars>
      </dgm:prSet>
      <dgm:spPr/>
    </dgm:pt>
    <dgm:pt modelId="{EFDEBC8B-9C73-4112-8BA7-A1638155F932}" type="pres">
      <dgm:prSet presAssocID="{10D25521-5657-42DF-8DF0-F8A7B4B2A734}" presName="parentNode1" presStyleLbl="node1" presStyleIdx="0" presStyleCnt="3">
        <dgm:presLayoutVars>
          <dgm:chMax val="1"/>
          <dgm:bulletEnabled val="1"/>
        </dgm:presLayoutVars>
      </dgm:prSet>
      <dgm:spPr/>
    </dgm:pt>
    <dgm:pt modelId="{B26EC822-A5A7-48E3-99FC-B835BFBBF287}" type="pres">
      <dgm:prSet presAssocID="{10D25521-5657-42DF-8DF0-F8A7B4B2A734}" presName="connSite1" presStyleCnt="0"/>
      <dgm:spPr/>
    </dgm:pt>
    <dgm:pt modelId="{AF5CF28E-9A89-4701-B970-CFBA9F19DA8B}" type="pres">
      <dgm:prSet presAssocID="{D8F0D15A-6BC9-4716-BDD7-A3D59D2807DC}" presName="Name9" presStyleLbl="sibTrans2D1" presStyleIdx="0" presStyleCnt="2"/>
      <dgm:spPr/>
    </dgm:pt>
    <dgm:pt modelId="{A046178E-7E73-4833-A21E-3A33AE31F4D8}" type="pres">
      <dgm:prSet presAssocID="{EF98CE59-A68A-4EF5-A046-A26832DF430A}" presName="composite2" presStyleCnt="0"/>
      <dgm:spPr/>
    </dgm:pt>
    <dgm:pt modelId="{763CBB56-6F25-430D-9A87-3A04B7DD8F2A}" type="pres">
      <dgm:prSet presAssocID="{EF98CE59-A68A-4EF5-A046-A26832DF430A}" presName="dummyNode2" presStyleLbl="node1" presStyleIdx="0" presStyleCnt="3"/>
      <dgm:spPr/>
    </dgm:pt>
    <dgm:pt modelId="{A0BCED3A-5761-435F-9385-A6AB4FCD46CA}" type="pres">
      <dgm:prSet presAssocID="{EF98CE59-A68A-4EF5-A046-A26832DF430A}" presName="childNode2" presStyleLbl="bgAcc1" presStyleIdx="1" presStyleCnt="3" custScaleX="157693" custLinFactNeighborX="-12342">
        <dgm:presLayoutVars>
          <dgm:bulletEnabled val="1"/>
        </dgm:presLayoutVars>
      </dgm:prSet>
      <dgm:spPr/>
    </dgm:pt>
    <dgm:pt modelId="{26A0AAFE-5E98-47F9-BF56-24174219C7E6}" type="pres">
      <dgm:prSet presAssocID="{EF98CE59-A68A-4EF5-A046-A26832DF430A}" presName="childNode2tx" presStyleLbl="bgAcc1" presStyleIdx="1" presStyleCnt="3">
        <dgm:presLayoutVars>
          <dgm:bulletEnabled val="1"/>
        </dgm:presLayoutVars>
      </dgm:prSet>
      <dgm:spPr/>
    </dgm:pt>
    <dgm:pt modelId="{AA615C1C-9AAC-409F-94DD-E13754819FB2}" type="pres">
      <dgm:prSet presAssocID="{EF98CE59-A68A-4EF5-A046-A26832DF430A}" presName="parentNode2" presStyleLbl="node1" presStyleIdx="1" presStyleCnt="3">
        <dgm:presLayoutVars>
          <dgm:chMax val="0"/>
          <dgm:bulletEnabled val="1"/>
        </dgm:presLayoutVars>
      </dgm:prSet>
      <dgm:spPr/>
    </dgm:pt>
    <dgm:pt modelId="{6A9E35DC-23B4-451E-966F-DE22AF72300E}" type="pres">
      <dgm:prSet presAssocID="{EF98CE59-A68A-4EF5-A046-A26832DF430A}" presName="connSite2" presStyleCnt="0"/>
      <dgm:spPr/>
    </dgm:pt>
    <dgm:pt modelId="{1F5F982D-B894-4D58-8643-F0E574DCB56E}" type="pres">
      <dgm:prSet presAssocID="{2768FCA5-B3CA-4199-9BB1-0670CFFBB717}" presName="Name18" presStyleLbl="sibTrans2D1" presStyleIdx="1" presStyleCnt="2" custLinFactNeighborY="-1234"/>
      <dgm:spPr/>
    </dgm:pt>
    <dgm:pt modelId="{0E764F6E-1660-44C8-B50B-A5C9980A31C5}" type="pres">
      <dgm:prSet presAssocID="{720DAF49-ECB9-4AB1-898B-0B8CA67D7685}" presName="composite1" presStyleCnt="0"/>
      <dgm:spPr/>
    </dgm:pt>
    <dgm:pt modelId="{89CB5F16-023B-429F-BD2A-8E53F0DDAF2A}" type="pres">
      <dgm:prSet presAssocID="{720DAF49-ECB9-4AB1-898B-0B8CA67D7685}" presName="dummyNode1" presStyleLbl="node1" presStyleIdx="1" presStyleCnt="3"/>
      <dgm:spPr/>
    </dgm:pt>
    <dgm:pt modelId="{98A05BD1-8291-4ACF-958E-91E8312F479C}" type="pres">
      <dgm:prSet presAssocID="{720DAF49-ECB9-4AB1-898B-0B8CA67D7685}" presName="childNode1" presStyleLbl="bgAcc1" presStyleIdx="2" presStyleCnt="3" custScaleX="137959">
        <dgm:presLayoutVars>
          <dgm:bulletEnabled val="1"/>
        </dgm:presLayoutVars>
      </dgm:prSet>
      <dgm:spPr/>
    </dgm:pt>
    <dgm:pt modelId="{965DCDBE-74D7-40D9-B289-E4D1DFB665E8}" type="pres">
      <dgm:prSet presAssocID="{720DAF49-ECB9-4AB1-898B-0B8CA67D7685}" presName="childNode1tx" presStyleLbl="bgAcc1" presStyleIdx="2" presStyleCnt="3">
        <dgm:presLayoutVars>
          <dgm:bulletEnabled val="1"/>
        </dgm:presLayoutVars>
      </dgm:prSet>
      <dgm:spPr/>
    </dgm:pt>
    <dgm:pt modelId="{A8A7DDC0-2973-4594-A1A8-EEB021D96DF1}" type="pres">
      <dgm:prSet presAssocID="{720DAF49-ECB9-4AB1-898B-0B8CA67D7685}" presName="parentNode1" presStyleLbl="node1" presStyleIdx="2" presStyleCnt="3">
        <dgm:presLayoutVars>
          <dgm:chMax val="1"/>
          <dgm:bulletEnabled val="1"/>
        </dgm:presLayoutVars>
      </dgm:prSet>
      <dgm:spPr/>
    </dgm:pt>
    <dgm:pt modelId="{8829C3A6-4E49-46F4-913A-F2E0D8729FD8}" type="pres">
      <dgm:prSet presAssocID="{720DAF49-ECB9-4AB1-898B-0B8CA67D7685}" presName="connSite1" presStyleCnt="0"/>
      <dgm:spPr/>
    </dgm:pt>
  </dgm:ptLst>
  <dgm:cxnLst>
    <dgm:cxn modelId="{189C0E02-B6D7-4E66-967D-57F72A0A37F9}" type="presOf" srcId="{720DAF49-ECB9-4AB1-898B-0B8CA67D7685}" destId="{A8A7DDC0-2973-4594-A1A8-EEB021D96DF1}" srcOrd="0" destOrd="0" presId="urn:microsoft.com/office/officeart/2005/8/layout/hProcess4"/>
    <dgm:cxn modelId="{102A4B13-2293-42FB-9FFF-119F30D4EA4C}" type="presOf" srcId="{1B468221-2D15-4DEF-ADAF-B3B3DEF0601A}" destId="{66CC751B-4A71-4902-BA3F-C029CD329990}" srcOrd="0" destOrd="0" presId="urn:microsoft.com/office/officeart/2005/8/layout/hProcess4"/>
    <dgm:cxn modelId="{D4D49C37-899A-4FB5-B8A6-C913208378A3}" srcId="{2FF8C896-BCE1-44EB-8013-41F3A8FF29C2}" destId="{EF98CE59-A68A-4EF5-A046-A26832DF430A}" srcOrd="1" destOrd="0" parTransId="{579FB442-5C1A-49E8-B52C-EF7F0E8B6142}" sibTransId="{2768FCA5-B3CA-4199-9BB1-0670CFFBB717}"/>
    <dgm:cxn modelId="{BB68AD42-E40D-4552-B878-61CAD84DF862}" type="presOf" srcId="{C0C6002F-C8FB-440D-8625-706EFFE36EDA}" destId="{965DCDBE-74D7-40D9-B289-E4D1DFB665E8}" srcOrd="1" destOrd="0" presId="urn:microsoft.com/office/officeart/2005/8/layout/hProcess4"/>
    <dgm:cxn modelId="{857F4F65-A216-48B4-90AD-F4F151027874}" type="presOf" srcId="{2FF8C896-BCE1-44EB-8013-41F3A8FF29C2}" destId="{23DE3BE7-1E4D-45C3-90A2-B7270503C482}" srcOrd="0" destOrd="0" presId="urn:microsoft.com/office/officeart/2005/8/layout/hProcess4"/>
    <dgm:cxn modelId="{93511346-EBC2-4ADE-AF64-BE087AB3313B}" type="presOf" srcId="{1B468221-2D15-4DEF-ADAF-B3B3DEF0601A}" destId="{C76F1D76-133F-4798-A75E-3183ABDD269A}" srcOrd="1" destOrd="0" presId="urn:microsoft.com/office/officeart/2005/8/layout/hProcess4"/>
    <dgm:cxn modelId="{8A11E34A-E730-4202-8CA6-4D3EF22877A4}" type="presOf" srcId="{2768FCA5-B3CA-4199-9BB1-0670CFFBB717}" destId="{1F5F982D-B894-4D58-8643-F0E574DCB56E}" srcOrd="0" destOrd="0" presId="urn:microsoft.com/office/officeart/2005/8/layout/hProcess4"/>
    <dgm:cxn modelId="{B5386354-BC37-44B5-834B-95848BF708FD}" type="presOf" srcId="{D8F0D15A-6BC9-4716-BDD7-A3D59D2807DC}" destId="{AF5CF28E-9A89-4701-B970-CFBA9F19DA8B}" srcOrd="0" destOrd="0" presId="urn:microsoft.com/office/officeart/2005/8/layout/hProcess4"/>
    <dgm:cxn modelId="{A3147D74-9CA1-4929-AA71-FD58A01020C7}" type="presOf" srcId="{28177163-E04A-4035-BB1D-194380B51C57}" destId="{26A0AAFE-5E98-47F9-BF56-24174219C7E6}" srcOrd="1" destOrd="0" presId="urn:microsoft.com/office/officeart/2005/8/layout/hProcess4"/>
    <dgm:cxn modelId="{B7EF4A7C-6682-44BC-A198-93BEFC06F13D}" type="presOf" srcId="{C0C6002F-C8FB-440D-8625-706EFFE36EDA}" destId="{98A05BD1-8291-4ACF-958E-91E8312F479C}" srcOrd="0" destOrd="0" presId="urn:microsoft.com/office/officeart/2005/8/layout/hProcess4"/>
    <dgm:cxn modelId="{4FDC3889-5900-4FF3-A6B0-6F365056434B}" srcId="{2FF8C896-BCE1-44EB-8013-41F3A8FF29C2}" destId="{720DAF49-ECB9-4AB1-898B-0B8CA67D7685}" srcOrd="2" destOrd="0" parTransId="{604FD34C-6A4D-4A85-8DFA-D5A5B63DF954}" sibTransId="{C7634FA5-0631-4B77-8819-83D0DC558EA4}"/>
    <dgm:cxn modelId="{3068C38B-494A-4591-A301-3F2B981331F0}" srcId="{2FF8C896-BCE1-44EB-8013-41F3A8FF29C2}" destId="{10D25521-5657-42DF-8DF0-F8A7B4B2A734}" srcOrd="0" destOrd="0" parTransId="{AE9ABDAE-ABDD-4F3C-A57A-D330C6F26D2B}" sibTransId="{D8F0D15A-6BC9-4716-BDD7-A3D59D2807DC}"/>
    <dgm:cxn modelId="{39808891-3213-4AD2-8EB8-271215662D31}" type="presOf" srcId="{EF98CE59-A68A-4EF5-A046-A26832DF430A}" destId="{AA615C1C-9AAC-409F-94DD-E13754819FB2}" srcOrd="0" destOrd="0" presId="urn:microsoft.com/office/officeart/2005/8/layout/hProcess4"/>
    <dgm:cxn modelId="{432168BB-5E0F-411F-A3AF-5700CB796443}" type="presOf" srcId="{10D25521-5657-42DF-8DF0-F8A7B4B2A734}" destId="{EFDEBC8B-9C73-4112-8BA7-A1638155F932}" srcOrd="0" destOrd="0" presId="urn:microsoft.com/office/officeart/2005/8/layout/hProcess4"/>
    <dgm:cxn modelId="{72A722C1-0A95-4219-847F-8C43A182340F}" srcId="{720DAF49-ECB9-4AB1-898B-0B8CA67D7685}" destId="{C0C6002F-C8FB-440D-8625-706EFFE36EDA}" srcOrd="0" destOrd="0" parTransId="{3D9AAFEE-EF81-4EAC-806E-71AB3AC1C367}" sibTransId="{59917A69-8E29-47BB-BBB3-E8AEB3E87211}"/>
    <dgm:cxn modelId="{F02DE2D0-C4F6-47BF-8FD7-BAC1015DEF3E}" srcId="{10D25521-5657-42DF-8DF0-F8A7B4B2A734}" destId="{1B468221-2D15-4DEF-ADAF-B3B3DEF0601A}" srcOrd="0" destOrd="0" parTransId="{88961087-152E-44EB-B199-5F05F1AB8A07}" sibTransId="{4D84B7D2-5C88-441F-AE60-647E30D7B957}"/>
    <dgm:cxn modelId="{A02C7FDF-5BA3-4F12-93E1-76BB632D2344}" srcId="{EF98CE59-A68A-4EF5-A046-A26832DF430A}" destId="{28177163-E04A-4035-BB1D-194380B51C57}" srcOrd="0" destOrd="0" parTransId="{29C214C4-1007-4B27-B182-40FE99440313}" sibTransId="{DD8B8E4A-EBC0-4D8F-92B8-B29A3A5D1CB5}"/>
    <dgm:cxn modelId="{BF5D59FA-B3E6-4743-9555-076B8298D29E}" type="presOf" srcId="{28177163-E04A-4035-BB1D-194380B51C57}" destId="{A0BCED3A-5761-435F-9385-A6AB4FCD46CA}" srcOrd="0" destOrd="0" presId="urn:microsoft.com/office/officeart/2005/8/layout/hProcess4"/>
    <dgm:cxn modelId="{00D5DB08-C984-449E-A9E2-7A0877CE209B}" type="presParOf" srcId="{23DE3BE7-1E4D-45C3-90A2-B7270503C482}" destId="{402EFA51-8966-4DAB-93F8-01FF84332701}" srcOrd="0" destOrd="0" presId="urn:microsoft.com/office/officeart/2005/8/layout/hProcess4"/>
    <dgm:cxn modelId="{1B0D753C-A87C-4028-A513-D85E85D99BA6}" type="presParOf" srcId="{23DE3BE7-1E4D-45C3-90A2-B7270503C482}" destId="{D1317225-8DA2-4505-A529-CE8482CB9D31}" srcOrd="1" destOrd="0" presId="urn:microsoft.com/office/officeart/2005/8/layout/hProcess4"/>
    <dgm:cxn modelId="{7ECD694E-890E-4706-8B12-F2E42ED2EC68}" type="presParOf" srcId="{23DE3BE7-1E4D-45C3-90A2-B7270503C482}" destId="{CF19416C-D747-47D4-98B6-EF2C3BF9B062}" srcOrd="2" destOrd="0" presId="urn:microsoft.com/office/officeart/2005/8/layout/hProcess4"/>
    <dgm:cxn modelId="{D04DE2D8-D4A4-4ECF-9B50-3FEBC1CC25CE}" type="presParOf" srcId="{CF19416C-D747-47D4-98B6-EF2C3BF9B062}" destId="{571422C6-4055-4DEB-9890-D1868DA90E35}" srcOrd="0" destOrd="0" presId="urn:microsoft.com/office/officeart/2005/8/layout/hProcess4"/>
    <dgm:cxn modelId="{115F3C86-C18C-4AC5-9818-A701B64DDFD1}" type="presParOf" srcId="{571422C6-4055-4DEB-9890-D1868DA90E35}" destId="{4DB4775D-A57E-41C7-A3CD-0CC2D3EF91ED}" srcOrd="0" destOrd="0" presId="urn:microsoft.com/office/officeart/2005/8/layout/hProcess4"/>
    <dgm:cxn modelId="{8E8E4428-2D78-4321-9984-E0531C533F4E}" type="presParOf" srcId="{571422C6-4055-4DEB-9890-D1868DA90E35}" destId="{66CC751B-4A71-4902-BA3F-C029CD329990}" srcOrd="1" destOrd="0" presId="urn:microsoft.com/office/officeart/2005/8/layout/hProcess4"/>
    <dgm:cxn modelId="{9ED0F750-79E1-4019-96BC-FF6B78B3BDD8}" type="presParOf" srcId="{571422C6-4055-4DEB-9890-D1868DA90E35}" destId="{C76F1D76-133F-4798-A75E-3183ABDD269A}" srcOrd="2" destOrd="0" presId="urn:microsoft.com/office/officeart/2005/8/layout/hProcess4"/>
    <dgm:cxn modelId="{E1098F83-E24B-4B24-B1E0-641C870A6517}" type="presParOf" srcId="{571422C6-4055-4DEB-9890-D1868DA90E35}" destId="{EFDEBC8B-9C73-4112-8BA7-A1638155F932}" srcOrd="3" destOrd="0" presId="urn:microsoft.com/office/officeart/2005/8/layout/hProcess4"/>
    <dgm:cxn modelId="{19772163-9B21-4AA3-8FB5-E6F7D05B47FD}" type="presParOf" srcId="{571422C6-4055-4DEB-9890-D1868DA90E35}" destId="{B26EC822-A5A7-48E3-99FC-B835BFBBF287}" srcOrd="4" destOrd="0" presId="urn:microsoft.com/office/officeart/2005/8/layout/hProcess4"/>
    <dgm:cxn modelId="{28BDB513-7ED3-4F4E-9D71-1717B1E92A9E}" type="presParOf" srcId="{CF19416C-D747-47D4-98B6-EF2C3BF9B062}" destId="{AF5CF28E-9A89-4701-B970-CFBA9F19DA8B}" srcOrd="1" destOrd="0" presId="urn:microsoft.com/office/officeart/2005/8/layout/hProcess4"/>
    <dgm:cxn modelId="{89A33BB0-D816-45E0-A011-984163AF9383}" type="presParOf" srcId="{CF19416C-D747-47D4-98B6-EF2C3BF9B062}" destId="{A046178E-7E73-4833-A21E-3A33AE31F4D8}" srcOrd="2" destOrd="0" presId="urn:microsoft.com/office/officeart/2005/8/layout/hProcess4"/>
    <dgm:cxn modelId="{A15FEBDF-1860-4340-8564-A4200AE2C1DD}" type="presParOf" srcId="{A046178E-7E73-4833-A21E-3A33AE31F4D8}" destId="{763CBB56-6F25-430D-9A87-3A04B7DD8F2A}" srcOrd="0" destOrd="0" presId="urn:microsoft.com/office/officeart/2005/8/layout/hProcess4"/>
    <dgm:cxn modelId="{0F770CC9-A377-4235-A398-22631C26006D}" type="presParOf" srcId="{A046178E-7E73-4833-A21E-3A33AE31F4D8}" destId="{A0BCED3A-5761-435F-9385-A6AB4FCD46CA}" srcOrd="1" destOrd="0" presId="urn:microsoft.com/office/officeart/2005/8/layout/hProcess4"/>
    <dgm:cxn modelId="{AF70CAEE-2418-4505-AC96-34F1AC725479}" type="presParOf" srcId="{A046178E-7E73-4833-A21E-3A33AE31F4D8}" destId="{26A0AAFE-5E98-47F9-BF56-24174219C7E6}" srcOrd="2" destOrd="0" presId="urn:microsoft.com/office/officeart/2005/8/layout/hProcess4"/>
    <dgm:cxn modelId="{81D18628-C50A-4C73-9CA3-322873BD83B2}" type="presParOf" srcId="{A046178E-7E73-4833-A21E-3A33AE31F4D8}" destId="{AA615C1C-9AAC-409F-94DD-E13754819FB2}" srcOrd="3" destOrd="0" presId="urn:microsoft.com/office/officeart/2005/8/layout/hProcess4"/>
    <dgm:cxn modelId="{C5DB145B-35A9-40F5-8AA8-E4F1118FDCF6}" type="presParOf" srcId="{A046178E-7E73-4833-A21E-3A33AE31F4D8}" destId="{6A9E35DC-23B4-451E-966F-DE22AF72300E}" srcOrd="4" destOrd="0" presId="urn:microsoft.com/office/officeart/2005/8/layout/hProcess4"/>
    <dgm:cxn modelId="{453417DD-3137-4CED-B72A-32FD04759FCB}" type="presParOf" srcId="{CF19416C-D747-47D4-98B6-EF2C3BF9B062}" destId="{1F5F982D-B894-4D58-8643-F0E574DCB56E}" srcOrd="3" destOrd="0" presId="urn:microsoft.com/office/officeart/2005/8/layout/hProcess4"/>
    <dgm:cxn modelId="{D429D92E-8842-4271-A3BD-2BB67B534347}" type="presParOf" srcId="{CF19416C-D747-47D4-98B6-EF2C3BF9B062}" destId="{0E764F6E-1660-44C8-B50B-A5C9980A31C5}" srcOrd="4" destOrd="0" presId="urn:microsoft.com/office/officeart/2005/8/layout/hProcess4"/>
    <dgm:cxn modelId="{BB1F3DB2-8BCE-44F1-8F97-9A318C84BBD1}" type="presParOf" srcId="{0E764F6E-1660-44C8-B50B-A5C9980A31C5}" destId="{89CB5F16-023B-429F-BD2A-8E53F0DDAF2A}" srcOrd="0" destOrd="0" presId="urn:microsoft.com/office/officeart/2005/8/layout/hProcess4"/>
    <dgm:cxn modelId="{64FE6960-C63B-44C9-838E-46FC4BD2F487}" type="presParOf" srcId="{0E764F6E-1660-44C8-B50B-A5C9980A31C5}" destId="{98A05BD1-8291-4ACF-958E-91E8312F479C}" srcOrd="1" destOrd="0" presId="urn:microsoft.com/office/officeart/2005/8/layout/hProcess4"/>
    <dgm:cxn modelId="{44C8061B-8078-4BCE-8422-C5F90537FDE3}" type="presParOf" srcId="{0E764F6E-1660-44C8-B50B-A5C9980A31C5}" destId="{965DCDBE-74D7-40D9-B289-E4D1DFB665E8}" srcOrd="2" destOrd="0" presId="urn:microsoft.com/office/officeart/2005/8/layout/hProcess4"/>
    <dgm:cxn modelId="{C0105C19-C721-4A5F-BD43-D2F374623494}" type="presParOf" srcId="{0E764F6E-1660-44C8-B50B-A5C9980A31C5}" destId="{A8A7DDC0-2973-4594-A1A8-EEB021D96DF1}" srcOrd="3" destOrd="0" presId="urn:microsoft.com/office/officeart/2005/8/layout/hProcess4"/>
    <dgm:cxn modelId="{5ACC4F26-07E0-4E85-96C4-220490D6D71C}" type="presParOf" srcId="{0E764F6E-1660-44C8-B50B-A5C9980A31C5}" destId="{8829C3A6-4E49-46F4-913A-F2E0D8729FD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9A6079-99A7-49D5-BEDB-CC99F9FCA65A}"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03E1E4CA-69D0-4A21-AC53-F40B863742DB}">
      <dgm:prSet phldrT="[Text]"/>
      <dgm:spPr/>
      <dgm:t>
        <a:bodyPr/>
        <a:lstStyle/>
        <a:p>
          <a:r>
            <a:rPr lang="en-US"/>
            <a:t>Step 4</a:t>
          </a:r>
          <a:endParaRPr lang="en-IN"/>
        </a:p>
      </dgm:t>
    </dgm:pt>
    <dgm:pt modelId="{58F23C32-FD35-456A-8233-CFC052B48108}" type="parTrans" cxnId="{31E9297C-D50D-43E5-8313-084FB2B37411}">
      <dgm:prSet/>
      <dgm:spPr/>
      <dgm:t>
        <a:bodyPr/>
        <a:lstStyle/>
        <a:p>
          <a:endParaRPr lang="en-IN"/>
        </a:p>
      </dgm:t>
    </dgm:pt>
    <dgm:pt modelId="{D17BD3E8-7331-435D-8924-AD7E8B208E92}" type="sibTrans" cxnId="{31E9297C-D50D-43E5-8313-084FB2B37411}">
      <dgm:prSet/>
      <dgm:spPr/>
      <dgm:t>
        <a:bodyPr/>
        <a:lstStyle/>
        <a:p>
          <a:endParaRPr lang="en-IN"/>
        </a:p>
      </dgm:t>
    </dgm:pt>
    <dgm:pt modelId="{F862F1EE-89ED-43BE-BF96-82E6B4F47621}">
      <dgm:prSet phldrT="[Text]" custT="1"/>
      <dgm:spPr/>
      <dgm:t>
        <a:bodyPr/>
        <a:lstStyle/>
        <a:p>
          <a:r>
            <a:rPr lang="en-US" sz="1500"/>
            <a:t>Determining heart rate with the help of peaks. </a:t>
          </a:r>
          <a:endParaRPr lang="en-IN" sz="1500"/>
        </a:p>
      </dgm:t>
    </dgm:pt>
    <dgm:pt modelId="{4A4C15CF-69A6-4883-9FD6-1692835D0448}" type="parTrans" cxnId="{186ACE67-C856-4CB7-9D7C-CF4CA716CDA1}">
      <dgm:prSet/>
      <dgm:spPr/>
      <dgm:t>
        <a:bodyPr/>
        <a:lstStyle/>
        <a:p>
          <a:endParaRPr lang="en-IN"/>
        </a:p>
      </dgm:t>
    </dgm:pt>
    <dgm:pt modelId="{C5035652-AB35-423C-9585-CAD4D3F29F76}" type="sibTrans" cxnId="{186ACE67-C856-4CB7-9D7C-CF4CA716CDA1}">
      <dgm:prSet/>
      <dgm:spPr/>
      <dgm:t>
        <a:bodyPr/>
        <a:lstStyle/>
        <a:p>
          <a:endParaRPr lang="en-IN"/>
        </a:p>
      </dgm:t>
    </dgm:pt>
    <dgm:pt modelId="{85455B0A-2890-4B62-B93A-4F9F1288FA2C}">
      <dgm:prSet phldrT="[Text]"/>
      <dgm:spPr/>
      <dgm:t>
        <a:bodyPr/>
        <a:lstStyle/>
        <a:p>
          <a:r>
            <a:rPr lang="en-US"/>
            <a:t>Step 5</a:t>
          </a:r>
          <a:endParaRPr lang="en-IN"/>
        </a:p>
      </dgm:t>
    </dgm:pt>
    <dgm:pt modelId="{D2B51BCE-184F-460E-B167-5C88A5CB9A3E}" type="parTrans" cxnId="{529C2F51-BB33-4149-9C06-E68404324F5A}">
      <dgm:prSet/>
      <dgm:spPr/>
      <dgm:t>
        <a:bodyPr/>
        <a:lstStyle/>
        <a:p>
          <a:endParaRPr lang="en-IN"/>
        </a:p>
      </dgm:t>
    </dgm:pt>
    <dgm:pt modelId="{B13DBFCF-856D-4189-A3DC-CEE053A612DF}" type="sibTrans" cxnId="{529C2F51-BB33-4149-9C06-E68404324F5A}">
      <dgm:prSet/>
      <dgm:spPr/>
      <dgm:t>
        <a:bodyPr/>
        <a:lstStyle/>
        <a:p>
          <a:endParaRPr lang="en-IN"/>
        </a:p>
      </dgm:t>
    </dgm:pt>
    <dgm:pt modelId="{1F3FDC09-A6AA-4098-B673-48B511FCB4EB}">
      <dgm:prSet phldrT="[Text]" custT="1"/>
      <dgm:spPr/>
      <dgm:t>
        <a:bodyPr/>
        <a:lstStyle/>
        <a:p>
          <a:r>
            <a:rPr lang="en-US" sz="1500"/>
            <a:t>Classification of heartbeat sample into normal, abnormal, tachycardia,  bradycardia based on heartbeat and QRS average value.</a:t>
          </a:r>
          <a:endParaRPr lang="en-IN" sz="1500"/>
        </a:p>
      </dgm:t>
    </dgm:pt>
    <dgm:pt modelId="{C0F2DC7D-9754-4695-9621-3098B529440F}" type="parTrans" cxnId="{8B2953A1-14FA-4D9B-9FEA-289987543EBB}">
      <dgm:prSet/>
      <dgm:spPr/>
      <dgm:t>
        <a:bodyPr/>
        <a:lstStyle/>
        <a:p>
          <a:endParaRPr lang="en-IN"/>
        </a:p>
      </dgm:t>
    </dgm:pt>
    <dgm:pt modelId="{8D9E5630-8A6E-465D-9539-3E55EF103AD0}" type="sibTrans" cxnId="{8B2953A1-14FA-4D9B-9FEA-289987543EBB}">
      <dgm:prSet/>
      <dgm:spPr/>
      <dgm:t>
        <a:bodyPr/>
        <a:lstStyle/>
        <a:p>
          <a:endParaRPr lang="en-IN"/>
        </a:p>
      </dgm:t>
    </dgm:pt>
    <dgm:pt modelId="{67BC8F0F-1A02-4585-B9D7-B253E5C45B23}" type="pres">
      <dgm:prSet presAssocID="{C29A6079-99A7-49D5-BEDB-CC99F9FCA65A}" presName="Name0" presStyleCnt="0">
        <dgm:presLayoutVars>
          <dgm:dir/>
          <dgm:animLvl val="lvl"/>
          <dgm:resizeHandles val="exact"/>
        </dgm:presLayoutVars>
      </dgm:prSet>
      <dgm:spPr/>
    </dgm:pt>
    <dgm:pt modelId="{8DB44375-6FA4-4A5F-A4E6-39907CB45468}" type="pres">
      <dgm:prSet presAssocID="{C29A6079-99A7-49D5-BEDB-CC99F9FCA65A}" presName="tSp" presStyleCnt="0"/>
      <dgm:spPr/>
    </dgm:pt>
    <dgm:pt modelId="{12CBDF95-FDE0-4578-A40E-1B03789D74B2}" type="pres">
      <dgm:prSet presAssocID="{C29A6079-99A7-49D5-BEDB-CC99F9FCA65A}" presName="bSp" presStyleCnt="0"/>
      <dgm:spPr/>
    </dgm:pt>
    <dgm:pt modelId="{2FD1DFA0-8D38-475B-8BB1-0C849D0D1A83}" type="pres">
      <dgm:prSet presAssocID="{C29A6079-99A7-49D5-BEDB-CC99F9FCA65A}" presName="process" presStyleCnt="0"/>
      <dgm:spPr/>
    </dgm:pt>
    <dgm:pt modelId="{6B58A992-2590-44F5-9C01-9F07FFF51B23}" type="pres">
      <dgm:prSet presAssocID="{03E1E4CA-69D0-4A21-AC53-F40B863742DB}" presName="composite1" presStyleCnt="0"/>
      <dgm:spPr/>
    </dgm:pt>
    <dgm:pt modelId="{665350D7-FEAD-47E2-A49B-B3DAA814E155}" type="pres">
      <dgm:prSet presAssocID="{03E1E4CA-69D0-4A21-AC53-F40B863742DB}" presName="dummyNode1" presStyleLbl="node1" presStyleIdx="0" presStyleCnt="2"/>
      <dgm:spPr/>
    </dgm:pt>
    <dgm:pt modelId="{D897C6C3-6F53-46B4-B3CD-622287DFC2E6}" type="pres">
      <dgm:prSet presAssocID="{03E1E4CA-69D0-4A21-AC53-F40B863742DB}" presName="childNode1" presStyleLbl="bgAcc1" presStyleIdx="0" presStyleCnt="2" custScaleX="113862">
        <dgm:presLayoutVars>
          <dgm:bulletEnabled val="1"/>
        </dgm:presLayoutVars>
      </dgm:prSet>
      <dgm:spPr/>
    </dgm:pt>
    <dgm:pt modelId="{F020053E-CAF0-4032-A54F-C05612F61AC9}" type="pres">
      <dgm:prSet presAssocID="{03E1E4CA-69D0-4A21-AC53-F40B863742DB}" presName="childNode1tx" presStyleLbl="bgAcc1" presStyleIdx="0" presStyleCnt="2">
        <dgm:presLayoutVars>
          <dgm:bulletEnabled val="1"/>
        </dgm:presLayoutVars>
      </dgm:prSet>
      <dgm:spPr/>
    </dgm:pt>
    <dgm:pt modelId="{74ED8383-11DC-470E-92D5-774C66B62609}" type="pres">
      <dgm:prSet presAssocID="{03E1E4CA-69D0-4A21-AC53-F40B863742DB}" presName="parentNode1" presStyleLbl="node1" presStyleIdx="0" presStyleCnt="2" custLinFactNeighborX="7397" custLinFactNeighborY="18602">
        <dgm:presLayoutVars>
          <dgm:chMax val="1"/>
          <dgm:bulletEnabled val="1"/>
        </dgm:presLayoutVars>
      </dgm:prSet>
      <dgm:spPr/>
    </dgm:pt>
    <dgm:pt modelId="{442D1615-BE2D-4D0D-AFE8-0B7D8FF71AB4}" type="pres">
      <dgm:prSet presAssocID="{03E1E4CA-69D0-4A21-AC53-F40B863742DB}" presName="connSite1" presStyleCnt="0"/>
      <dgm:spPr/>
    </dgm:pt>
    <dgm:pt modelId="{D72BE5AF-39F3-444E-9CC5-17F453721995}" type="pres">
      <dgm:prSet presAssocID="{D17BD3E8-7331-435D-8924-AD7E8B208E92}" presName="Name9" presStyleLbl="sibTrans2D1" presStyleIdx="0" presStyleCnt="1"/>
      <dgm:spPr/>
    </dgm:pt>
    <dgm:pt modelId="{D21C0340-9214-4084-89AE-875E88C472F4}" type="pres">
      <dgm:prSet presAssocID="{85455B0A-2890-4B62-B93A-4F9F1288FA2C}" presName="composite2" presStyleCnt="0"/>
      <dgm:spPr/>
    </dgm:pt>
    <dgm:pt modelId="{6CC8BD1D-1DB8-444F-8521-82D5D350947D}" type="pres">
      <dgm:prSet presAssocID="{85455B0A-2890-4B62-B93A-4F9F1288FA2C}" presName="dummyNode2" presStyleLbl="node1" presStyleIdx="0" presStyleCnt="2"/>
      <dgm:spPr/>
    </dgm:pt>
    <dgm:pt modelId="{02862A91-CB45-4B46-A1D4-B8F8A5B98EA6}" type="pres">
      <dgm:prSet presAssocID="{85455B0A-2890-4B62-B93A-4F9F1288FA2C}" presName="childNode2" presStyleLbl="bgAcc1" presStyleIdx="1" presStyleCnt="2" custScaleX="273713">
        <dgm:presLayoutVars>
          <dgm:bulletEnabled val="1"/>
        </dgm:presLayoutVars>
      </dgm:prSet>
      <dgm:spPr/>
    </dgm:pt>
    <dgm:pt modelId="{3C349E7C-190E-49CC-86CF-9366FD7D9779}" type="pres">
      <dgm:prSet presAssocID="{85455B0A-2890-4B62-B93A-4F9F1288FA2C}" presName="childNode2tx" presStyleLbl="bgAcc1" presStyleIdx="1" presStyleCnt="2">
        <dgm:presLayoutVars>
          <dgm:bulletEnabled val="1"/>
        </dgm:presLayoutVars>
      </dgm:prSet>
      <dgm:spPr/>
    </dgm:pt>
    <dgm:pt modelId="{85804728-1B5D-4DED-9B42-DA987F901AE1}" type="pres">
      <dgm:prSet presAssocID="{85455B0A-2890-4B62-B93A-4F9F1288FA2C}" presName="parentNode2" presStyleLbl="node1" presStyleIdx="1" presStyleCnt="2">
        <dgm:presLayoutVars>
          <dgm:chMax val="0"/>
          <dgm:bulletEnabled val="1"/>
        </dgm:presLayoutVars>
      </dgm:prSet>
      <dgm:spPr/>
    </dgm:pt>
    <dgm:pt modelId="{03857283-0BA2-474A-9929-26B767B60F5E}" type="pres">
      <dgm:prSet presAssocID="{85455B0A-2890-4B62-B93A-4F9F1288FA2C}" presName="connSite2" presStyleCnt="0"/>
      <dgm:spPr/>
    </dgm:pt>
  </dgm:ptLst>
  <dgm:cxnLst>
    <dgm:cxn modelId="{BF60C21D-3D26-4321-AD3F-AF77A18A912D}" type="presOf" srcId="{1F3FDC09-A6AA-4098-B673-48B511FCB4EB}" destId="{3C349E7C-190E-49CC-86CF-9366FD7D9779}" srcOrd="1" destOrd="0" presId="urn:microsoft.com/office/officeart/2005/8/layout/hProcess4"/>
    <dgm:cxn modelId="{B49DAD63-B59E-4982-A2AF-695B53B5B657}" type="presOf" srcId="{D17BD3E8-7331-435D-8924-AD7E8B208E92}" destId="{D72BE5AF-39F3-444E-9CC5-17F453721995}" srcOrd="0" destOrd="0" presId="urn:microsoft.com/office/officeart/2005/8/layout/hProcess4"/>
    <dgm:cxn modelId="{8533AA47-8F67-4A73-8DE9-518DF37D51FA}" type="presOf" srcId="{85455B0A-2890-4B62-B93A-4F9F1288FA2C}" destId="{85804728-1B5D-4DED-9B42-DA987F901AE1}" srcOrd="0" destOrd="0" presId="urn:microsoft.com/office/officeart/2005/8/layout/hProcess4"/>
    <dgm:cxn modelId="{186ACE67-C856-4CB7-9D7C-CF4CA716CDA1}" srcId="{03E1E4CA-69D0-4A21-AC53-F40B863742DB}" destId="{F862F1EE-89ED-43BE-BF96-82E6B4F47621}" srcOrd="0" destOrd="0" parTransId="{4A4C15CF-69A6-4883-9FD6-1692835D0448}" sibTransId="{C5035652-AB35-423C-9585-CAD4D3F29F76}"/>
    <dgm:cxn modelId="{529C2F51-BB33-4149-9C06-E68404324F5A}" srcId="{C29A6079-99A7-49D5-BEDB-CC99F9FCA65A}" destId="{85455B0A-2890-4B62-B93A-4F9F1288FA2C}" srcOrd="1" destOrd="0" parTransId="{D2B51BCE-184F-460E-B167-5C88A5CB9A3E}" sibTransId="{B13DBFCF-856D-4189-A3DC-CEE053A612DF}"/>
    <dgm:cxn modelId="{7CFF8F56-AFDE-4CA5-BF49-F498E07E74F7}" type="presOf" srcId="{F862F1EE-89ED-43BE-BF96-82E6B4F47621}" destId="{F020053E-CAF0-4032-A54F-C05612F61AC9}" srcOrd="1" destOrd="0" presId="urn:microsoft.com/office/officeart/2005/8/layout/hProcess4"/>
    <dgm:cxn modelId="{31E9297C-D50D-43E5-8313-084FB2B37411}" srcId="{C29A6079-99A7-49D5-BEDB-CC99F9FCA65A}" destId="{03E1E4CA-69D0-4A21-AC53-F40B863742DB}" srcOrd="0" destOrd="0" parTransId="{58F23C32-FD35-456A-8233-CFC052B48108}" sibTransId="{D17BD3E8-7331-435D-8924-AD7E8B208E92}"/>
    <dgm:cxn modelId="{8B2953A1-14FA-4D9B-9FEA-289987543EBB}" srcId="{85455B0A-2890-4B62-B93A-4F9F1288FA2C}" destId="{1F3FDC09-A6AA-4098-B673-48B511FCB4EB}" srcOrd="0" destOrd="0" parTransId="{C0F2DC7D-9754-4695-9621-3098B529440F}" sibTransId="{8D9E5630-8A6E-465D-9539-3E55EF103AD0}"/>
    <dgm:cxn modelId="{FDC99AC9-2C5E-42F9-AC68-BCA3F98DA8D5}" type="presOf" srcId="{C29A6079-99A7-49D5-BEDB-CC99F9FCA65A}" destId="{67BC8F0F-1A02-4585-B9D7-B253E5C45B23}" srcOrd="0" destOrd="0" presId="urn:microsoft.com/office/officeart/2005/8/layout/hProcess4"/>
    <dgm:cxn modelId="{7FC98CE3-18C8-48C4-AB58-D16660CBA7A9}" type="presOf" srcId="{1F3FDC09-A6AA-4098-B673-48B511FCB4EB}" destId="{02862A91-CB45-4B46-A1D4-B8F8A5B98EA6}" srcOrd="0" destOrd="0" presId="urn:microsoft.com/office/officeart/2005/8/layout/hProcess4"/>
    <dgm:cxn modelId="{937069F4-D11C-4403-92AF-73DEFE47DC04}" type="presOf" srcId="{03E1E4CA-69D0-4A21-AC53-F40B863742DB}" destId="{74ED8383-11DC-470E-92D5-774C66B62609}" srcOrd="0" destOrd="0" presId="urn:microsoft.com/office/officeart/2005/8/layout/hProcess4"/>
    <dgm:cxn modelId="{7ECF7AFD-760E-4AC6-BFEE-7FCA98B4C22F}" type="presOf" srcId="{F862F1EE-89ED-43BE-BF96-82E6B4F47621}" destId="{D897C6C3-6F53-46B4-B3CD-622287DFC2E6}" srcOrd="0" destOrd="0" presId="urn:microsoft.com/office/officeart/2005/8/layout/hProcess4"/>
    <dgm:cxn modelId="{B6F248DD-93EC-49C8-962A-176F559FECC7}" type="presParOf" srcId="{67BC8F0F-1A02-4585-B9D7-B253E5C45B23}" destId="{8DB44375-6FA4-4A5F-A4E6-39907CB45468}" srcOrd="0" destOrd="0" presId="urn:microsoft.com/office/officeart/2005/8/layout/hProcess4"/>
    <dgm:cxn modelId="{12C62099-4B25-497B-BBF9-ABB3DAA4AC1B}" type="presParOf" srcId="{67BC8F0F-1A02-4585-B9D7-B253E5C45B23}" destId="{12CBDF95-FDE0-4578-A40E-1B03789D74B2}" srcOrd="1" destOrd="0" presId="urn:microsoft.com/office/officeart/2005/8/layout/hProcess4"/>
    <dgm:cxn modelId="{F6F9DCC5-1D9E-4E7B-BC36-62E6FA7A276A}" type="presParOf" srcId="{67BC8F0F-1A02-4585-B9D7-B253E5C45B23}" destId="{2FD1DFA0-8D38-475B-8BB1-0C849D0D1A83}" srcOrd="2" destOrd="0" presId="urn:microsoft.com/office/officeart/2005/8/layout/hProcess4"/>
    <dgm:cxn modelId="{EEBF5144-A971-4247-A538-7ECD4461829A}" type="presParOf" srcId="{2FD1DFA0-8D38-475B-8BB1-0C849D0D1A83}" destId="{6B58A992-2590-44F5-9C01-9F07FFF51B23}" srcOrd="0" destOrd="0" presId="urn:microsoft.com/office/officeart/2005/8/layout/hProcess4"/>
    <dgm:cxn modelId="{4D28397E-7CA9-4373-8626-98F1626954CD}" type="presParOf" srcId="{6B58A992-2590-44F5-9C01-9F07FFF51B23}" destId="{665350D7-FEAD-47E2-A49B-B3DAA814E155}" srcOrd="0" destOrd="0" presId="urn:microsoft.com/office/officeart/2005/8/layout/hProcess4"/>
    <dgm:cxn modelId="{0C3B5F51-F330-4A7A-B749-99B0BB7F4424}" type="presParOf" srcId="{6B58A992-2590-44F5-9C01-9F07FFF51B23}" destId="{D897C6C3-6F53-46B4-B3CD-622287DFC2E6}" srcOrd="1" destOrd="0" presId="urn:microsoft.com/office/officeart/2005/8/layout/hProcess4"/>
    <dgm:cxn modelId="{CE1C5A2B-9CD5-495D-BF46-7EB20A747402}" type="presParOf" srcId="{6B58A992-2590-44F5-9C01-9F07FFF51B23}" destId="{F020053E-CAF0-4032-A54F-C05612F61AC9}" srcOrd="2" destOrd="0" presId="urn:microsoft.com/office/officeart/2005/8/layout/hProcess4"/>
    <dgm:cxn modelId="{BC8B0139-28C5-4E1A-9498-BEEE612AF0A5}" type="presParOf" srcId="{6B58A992-2590-44F5-9C01-9F07FFF51B23}" destId="{74ED8383-11DC-470E-92D5-774C66B62609}" srcOrd="3" destOrd="0" presId="urn:microsoft.com/office/officeart/2005/8/layout/hProcess4"/>
    <dgm:cxn modelId="{B4E02EB1-E995-4D70-ADCD-55613301270D}" type="presParOf" srcId="{6B58A992-2590-44F5-9C01-9F07FFF51B23}" destId="{442D1615-BE2D-4D0D-AFE8-0B7D8FF71AB4}" srcOrd="4" destOrd="0" presId="urn:microsoft.com/office/officeart/2005/8/layout/hProcess4"/>
    <dgm:cxn modelId="{DC861FB0-8049-4AA6-961B-F418C33AB367}" type="presParOf" srcId="{2FD1DFA0-8D38-475B-8BB1-0C849D0D1A83}" destId="{D72BE5AF-39F3-444E-9CC5-17F453721995}" srcOrd="1" destOrd="0" presId="urn:microsoft.com/office/officeart/2005/8/layout/hProcess4"/>
    <dgm:cxn modelId="{53A9E062-D499-4F69-9454-054E9B488CC4}" type="presParOf" srcId="{2FD1DFA0-8D38-475B-8BB1-0C849D0D1A83}" destId="{D21C0340-9214-4084-89AE-875E88C472F4}" srcOrd="2" destOrd="0" presId="urn:microsoft.com/office/officeart/2005/8/layout/hProcess4"/>
    <dgm:cxn modelId="{2D5FE6A7-EDFF-4AED-A6D4-73BC38AE71F6}" type="presParOf" srcId="{D21C0340-9214-4084-89AE-875E88C472F4}" destId="{6CC8BD1D-1DB8-444F-8521-82D5D350947D}" srcOrd="0" destOrd="0" presId="urn:microsoft.com/office/officeart/2005/8/layout/hProcess4"/>
    <dgm:cxn modelId="{D4D610B4-FA20-4E29-BE90-A0D7CF3D0C6D}" type="presParOf" srcId="{D21C0340-9214-4084-89AE-875E88C472F4}" destId="{02862A91-CB45-4B46-A1D4-B8F8A5B98EA6}" srcOrd="1" destOrd="0" presId="urn:microsoft.com/office/officeart/2005/8/layout/hProcess4"/>
    <dgm:cxn modelId="{178D2722-3B7C-431F-8599-2C99C8644992}" type="presParOf" srcId="{D21C0340-9214-4084-89AE-875E88C472F4}" destId="{3C349E7C-190E-49CC-86CF-9366FD7D9779}" srcOrd="2" destOrd="0" presId="urn:microsoft.com/office/officeart/2005/8/layout/hProcess4"/>
    <dgm:cxn modelId="{1A58036E-DB9A-4398-9E11-6CD4BB1734C4}" type="presParOf" srcId="{D21C0340-9214-4084-89AE-875E88C472F4}" destId="{85804728-1B5D-4DED-9B42-DA987F901AE1}" srcOrd="3" destOrd="0" presId="urn:microsoft.com/office/officeart/2005/8/layout/hProcess4"/>
    <dgm:cxn modelId="{648EC25A-1C38-4B2B-861E-6464C978BDB2}" type="presParOf" srcId="{D21C0340-9214-4084-89AE-875E88C472F4}" destId="{03857283-0BA2-474A-9929-26B767B60F5E}"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C751B-4A71-4902-BA3F-C029CD329990}">
      <dsp:nvSpPr>
        <dsp:cNvPr id="0" name=""/>
        <dsp:cNvSpPr/>
      </dsp:nvSpPr>
      <dsp:spPr>
        <a:xfrm>
          <a:off x="3960598" y="569171"/>
          <a:ext cx="1791075" cy="110166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66750">
            <a:lnSpc>
              <a:spcPct val="90000"/>
            </a:lnSpc>
            <a:spcBef>
              <a:spcPct val="0"/>
            </a:spcBef>
            <a:spcAft>
              <a:spcPct val="15000"/>
            </a:spcAft>
            <a:buChar char="•"/>
          </a:pPr>
          <a:r>
            <a:rPr lang="en-US" sz="1500" kern="1200"/>
            <a:t>Data collection and modification of data.</a:t>
          </a:r>
          <a:endParaRPr lang="en-IN" sz="1500" kern="1200"/>
        </a:p>
      </dsp:txBody>
      <dsp:txXfrm>
        <a:off x="3985950" y="594523"/>
        <a:ext cx="1740371" cy="814887"/>
      </dsp:txXfrm>
    </dsp:sp>
    <dsp:sp modelId="{AF5CF28E-9A89-4701-B970-CFBA9F19DA8B}">
      <dsp:nvSpPr>
        <dsp:cNvPr id="0" name=""/>
        <dsp:cNvSpPr/>
      </dsp:nvSpPr>
      <dsp:spPr>
        <a:xfrm>
          <a:off x="4705671" y="67"/>
          <a:ext cx="2671839" cy="2671839"/>
        </a:xfrm>
        <a:prstGeom prst="leftCircularArrow">
          <a:avLst>
            <a:gd name="adj1" fmla="val 5922"/>
            <a:gd name="adj2" fmla="val 780136"/>
            <a:gd name="adj3" fmla="val 2555647"/>
            <a:gd name="adj4" fmla="val 9024489"/>
            <a:gd name="adj5" fmla="val 6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FDEBC8B-9C73-4112-8BA7-A1638155F932}">
      <dsp:nvSpPr>
        <dsp:cNvPr id="0" name=""/>
        <dsp:cNvSpPr/>
      </dsp:nvSpPr>
      <dsp:spPr>
        <a:xfrm>
          <a:off x="4435331" y="1438905"/>
          <a:ext cx="1187276" cy="4721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Step 1</a:t>
          </a:r>
          <a:endParaRPr lang="en-IN" sz="2600" kern="1200"/>
        </a:p>
      </dsp:txBody>
      <dsp:txXfrm>
        <a:off x="4449160" y="1452734"/>
        <a:ext cx="1159618" cy="444482"/>
      </dsp:txXfrm>
    </dsp:sp>
    <dsp:sp modelId="{A0BCED3A-5761-435F-9385-A6AB4FCD46CA}">
      <dsp:nvSpPr>
        <dsp:cNvPr id="0" name=""/>
        <dsp:cNvSpPr/>
      </dsp:nvSpPr>
      <dsp:spPr>
        <a:xfrm>
          <a:off x="6290470" y="573313"/>
          <a:ext cx="2106284" cy="110166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66750">
            <a:lnSpc>
              <a:spcPct val="90000"/>
            </a:lnSpc>
            <a:spcBef>
              <a:spcPct val="0"/>
            </a:spcBef>
            <a:spcAft>
              <a:spcPct val="15000"/>
            </a:spcAft>
            <a:buChar char="•"/>
          </a:pPr>
          <a:r>
            <a:rPr lang="en-US" sz="1500" kern="1200"/>
            <a:t>Filtering the data using low and high pass filters.</a:t>
          </a:r>
          <a:endParaRPr lang="en-IN" sz="1500" kern="1200"/>
        </a:p>
      </dsp:txBody>
      <dsp:txXfrm>
        <a:off x="6315822" y="834736"/>
        <a:ext cx="2055580" cy="814887"/>
      </dsp:txXfrm>
    </dsp:sp>
    <dsp:sp modelId="{1F5F982D-B894-4D58-8643-F0E574DCB56E}">
      <dsp:nvSpPr>
        <dsp:cNvPr id="0" name=""/>
        <dsp:cNvSpPr/>
      </dsp:nvSpPr>
      <dsp:spPr>
        <a:xfrm>
          <a:off x="7382348" y="-560088"/>
          <a:ext cx="3061772" cy="3061772"/>
        </a:xfrm>
        <a:prstGeom prst="circularArrow">
          <a:avLst>
            <a:gd name="adj1" fmla="val 5168"/>
            <a:gd name="adj2" fmla="val 667872"/>
            <a:gd name="adj3" fmla="val 19156617"/>
            <a:gd name="adj4" fmla="val 12575511"/>
            <a:gd name="adj5" fmla="val 60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615C1C-9AAC-409F-94DD-E13754819FB2}">
      <dsp:nvSpPr>
        <dsp:cNvPr id="0" name=""/>
        <dsp:cNvSpPr/>
      </dsp:nvSpPr>
      <dsp:spPr>
        <a:xfrm>
          <a:off x="7137438" y="337243"/>
          <a:ext cx="1187276" cy="4721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Step 2</a:t>
          </a:r>
          <a:endParaRPr lang="en-IN" sz="2600" kern="1200"/>
        </a:p>
      </dsp:txBody>
      <dsp:txXfrm>
        <a:off x="7151267" y="351072"/>
        <a:ext cx="1159618" cy="444482"/>
      </dsp:txXfrm>
    </dsp:sp>
    <dsp:sp modelId="{98A05BD1-8291-4ACF-958E-91E8312F479C}">
      <dsp:nvSpPr>
        <dsp:cNvPr id="0" name=""/>
        <dsp:cNvSpPr/>
      </dsp:nvSpPr>
      <dsp:spPr>
        <a:xfrm>
          <a:off x="9315032" y="573313"/>
          <a:ext cx="1842699" cy="110166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66750">
            <a:lnSpc>
              <a:spcPct val="90000"/>
            </a:lnSpc>
            <a:spcBef>
              <a:spcPct val="0"/>
            </a:spcBef>
            <a:spcAft>
              <a:spcPct val="15000"/>
            </a:spcAft>
            <a:buChar char="•"/>
          </a:pPr>
          <a:r>
            <a:rPr lang="en-US" sz="1500" kern="1200"/>
            <a:t>Finding Q,R,S peaks in the plot using MATLAB</a:t>
          </a:r>
          <a:endParaRPr lang="en-IN" sz="1500" kern="1200"/>
        </a:p>
      </dsp:txBody>
      <dsp:txXfrm>
        <a:off x="9340384" y="598665"/>
        <a:ext cx="1791995" cy="814887"/>
      </dsp:txXfrm>
    </dsp:sp>
    <dsp:sp modelId="{A8A7DDC0-2973-4594-A1A8-EEB021D96DF1}">
      <dsp:nvSpPr>
        <dsp:cNvPr id="0" name=""/>
        <dsp:cNvSpPr/>
      </dsp:nvSpPr>
      <dsp:spPr>
        <a:xfrm>
          <a:off x="9865358" y="1438905"/>
          <a:ext cx="1187276" cy="4721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Step 3</a:t>
          </a:r>
          <a:endParaRPr lang="en-IN" sz="2600" kern="1200"/>
        </a:p>
      </dsp:txBody>
      <dsp:txXfrm>
        <a:off x="9879187" y="1452734"/>
        <a:ext cx="1159618" cy="444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7C6C3-6F53-46B4-B3CD-622287DFC2E6}">
      <dsp:nvSpPr>
        <dsp:cNvPr id="0" name=""/>
        <dsp:cNvSpPr/>
      </dsp:nvSpPr>
      <dsp:spPr>
        <a:xfrm>
          <a:off x="2624040" y="603625"/>
          <a:ext cx="1601246" cy="115990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66750">
            <a:lnSpc>
              <a:spcPct val="90000"/>
            </a:lnSpc>
            <a:spcBef>
              <a:spcPct val="0"/>
            </a:spcBef>
            <a:spcAft>
              <a:spcPct val="15000"/>
            </a:spcAft>
            <a:buChar char="•"/>
          </a:pPr>
          <a:r>
            <a:rPr lang="en-US" sz="1500" kern="1200"/>
            <a:t>Determining heart rate with the help of peaks. </a:t>
          </a:r>
          <a:endParaRPr lang="en-IN" sz="1500" kern="1200"/>
        </a:p>
      </dsp:txBody>
      <dsp:txXfrm>
        <a:off x="2650733" y="630318"/>
        <a:ext cx="1547860" cy="857969"/>
      </dsp:txXfrm>
    </dsp:sp>
    <dsp:sp modelId="{D72BE5AF-39F3-444E-9CC5-17F453721995}">
      <dsp:nvSpPr>
        <dsp:cNvPr id="0" name=""/>
        <dsp:cNvSpPr/>
      </dsp:nvSpPr>
      <dsp:spPr>
        <a:xfrm>
          <a:off x="3391649" y="-406565"/>
          <a:ext cx="3385871" cy="3385871"/>
        </a:xfrm>
        <a:prstGeom prst="leftCircularArrow">
          <a:avLst>
            <a:gd name="adj1" fmla="val 3512"/>
            <a:gd name="adj2" fmla="val 435824"/>
            <a:gd name="adj3" fmla="val 2094450"/>
            <a:gd name="adj4" fmla="val 8907604"/>
            <a:gd name="adj5" fmla="val 409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ED8383-11DC-470E-92D5-774C66B62609}">
      <dsp:nvSpPr>
        <dsp:cNvPr id="0" name=""/>
        <dsp:cNvSpPr/>
      </dsp:nvSpPr>
      <dsp:spPr>
        <a:xfrm>
          <a:off x="3126489" y="1607452"/>
          <a:ext cx="1250048" cy="49710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t>Step 4</a:t>
          </a:r>
          <a:endParaRPr lang="en-IN" sz="2800" kern="1200"/>
        </a:p>
      </dsp:txBody>
      <dsp:txXfrm>
        <a:off x="3141049" y="1622012"/>
        <a:ext cx="1220928" cy="467983"/>
      </dsp:txXfrm>
    </dsp:sp>
    <dsp:sp modelId="{02862A91-CB45-4B46-A1D4-B8F8A5B98EA6}">
      <dsp:nvSpPr>
        <dsp:cNvPr id="0" name=""/>
        <dsp:cNvSpPr/>
      </dsp:nvSpPr>
      <dsp:spPr>
        <a:xfrm>
          <a:off x="4850249" y="603625"/>
          <a:ext cx="3849239" cy="115990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66750">
            <a:lnSpc>
              <a:spcPct val="90000"/>
            </a:lnSpc>
            <a:spcBef>
              <a:spcPct val="0"/>
            </a:spcBef>
            <a:spcAft>
              <a:spcPct val="15000"/>
            </a:spcAft>
            <a:buChar char="•"/>
          </a:pPr>
          <a:r>
            <a:rPr lang="en-US" sz="1500" kern="1200"/>
            <a:t>Classification of heartbeat sample into normal, abnormal, tachycardia,  bradycardia based on heartbeat and QRS average value.</a:t>
          </a:r>
          <a:endParaRPr lang="en-IN" sz="1500" kern="1200"/>
        </a:p>
      </dsp:txBody>
      <dsp:txXfrm>
        <a:off x="4876942" y="878869"/>
        <a:ext cx="3795853" cy="857969"/>
      </dsp:txXfrm>
    </dsp:sp>
    <dsp:sp modelId="{85804728-1B5D-4DED-9B42-DA987F901AE1}">
      <dsp:nvSpPr>
        <dsp:cNvPr id="0" name=""/>
        <dsp:cNvSpPr/>
      </dsp:nvSpPr>
      <dsp:spPr>
        <a:xfrm>
          <a:off x="6384228" y="355073"/>
          <a:ext cx="1250048" cy="49710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t>Step 5</a:t>
          </a:r>
          <a:endParaRPr lang="en-IN" sz="2800" kern="1200"/>
        </a:p>
      </dsp:txBody>
      <dsp:txXfrm>
        <a:off x="6398788" y="369633"/>
        <a:ext cx="1220928" cy="46798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0DAF61AA-5A98-4049-A93E-477E5505141A}" type="datetimeFigureOut">
              <a:rPr lang="en-US" smtClean="0"/>
              <a:t>6/21/2022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3972461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pPr/>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359831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pPr/>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06010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pPr/>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568742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pPr/>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851318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pPr/>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601304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pPr/>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028507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4201530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0726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86951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AF61AA-5A98-4049-A93E-477E5505141A}"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49625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4148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AF61AA-5A98-4049-A93E-477E5505141A}" type="datetimeFigureOut">
              <a:rPr lang="en-US" smtClean="0"/>
              <a:t>6/21/2022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33352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AF61AA-5A98-4049-A93E-477E5505141A}" type="datetimeFigureOut">
              <a:rPr lang="en-US" smtClean="0"/>
              <a:t>6/21/2022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487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DAF61AA-5A98-4049-A93E-477E5505141A}" type="datetimeFigureOut">
              <a:rPr lang="en-US" smtClean="0"/>
              <a:t>6/21/2022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01620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66991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88127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DAF61AA-5A98-4049-A93E-477E5505141A}" type="datetimeFigureOut">
              <a:rPr lang="en-US" smtClean="0"/>
              <a:pPr/>
              <a:t>6/21/2022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147056515"/>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A767B-CF0E-4E4C-9930-3768674AD2B0}"/>
              </a:ext>
            </a:extLst>
          </p:cNvPr>
          <p:cNvSpPr>
            <a:spLocks noGrp="1"/>
          </p:cNvSpPr>
          <p:nvPr>
            <p:ph type="ctrTitle"/>
          </p:nvPr>
        </p:nvSpPr>
        <p:spPr>
          <a:xfrm>
            <a:off x="2238375" y="1893361"/>
            <a:ext cx="8901112" cy="2421464"/>
          </a:xfrm>
        </p:spPr>
        <p:txBody>
          <a:bodyPr>
            <a:normAutofit fontScale="90000"/>
          </a:bodyPr>
          <a:lstStyle/>
          <a:p>
            <a:r>
              <a:rPr lang="en-US" sz="6000" b="1" i="1" u="sng">
                <a:latin typeface="Agency FB"/>
              </a:rPr>
              <a:t>ECG SIGNAL ANALYSIS:</a:t>
            </a:r>
            <a:br>
              <a:rPr lang="en-US" sz="6000" b="1" i="1" u="sng">
                <a:latin typeface="Agency FB"/>
              </a:rPr>
            </a:br>
            <a:r>
              <a:rPr lang="en-US" i="1" u="sng">
                <a:latin typeface="Agency FB"/>
              </a:rPr>
              <a:t>DETERMINE HEART RATE AND DETECT ABNORMALITIES</a:t>
            </a:r>
            <a:endParaRPr lang="en-IN" i="1" u="sng">
              <a:latin typeface="Agency FB"/>
            </a:endParaRPr>
          </a:p>
        </p:txBody>
      </p:sp>
      <p:sp>
        <p:nvSpPr>
          <p:cNvPr id="3" name="Subtitle 2">
            <a:extLst>
              <a:ext uri="{FF2B5EF4-FFF2-40B4-BE49-F238E27FC236}">
                <a16:creationId xmlns:a16="http://schemas.microsoft.com/office/drawing/2014/main" id="{BB7AFF94-911F-45C1-8537-CE0AB545E8A2}"/>
              </a:ext>
            </a:extLst>
          </p:cNvPr>
          <p:cNvSpPr>
            <a:spLocks noGrp="1"/>
          </p:cNvSpPr>
          <p:nvPr>
            <p:ph type="subTitle" idx="1"/>
          </p:nvPr>
        </p:nvSpPr>
        <p:spPr>
          <a:xfrm>
            <a:off x="3552825" y="4385732"/>
            <a:ext cx="7607300" cy="1405467"/>
          </a:xfrm>
        </p:spPr>
        <p:txBody>
          <a:bodyPr>
            <a:normAutofit fontScale="77500" lnSpcReduction="20000"/>
          </a:bodyPr>
          <a:lstStyle/>
          <a:p>
            <a:pPr algn="ctr" rtl="0"/>
            <a:r>
              <a:rPr lang="en-US" sz="3100" b="1" i="1" u="sng"/>
              <a:t>AIM:</a:t>
            </a:r>
            <a:endParaRPr lang="en-US"/>
          </a:p>
          <a:p>
            <a:pPr algn="ctr" rtl="0"/>
            <a:r>
              <a:rPr lang="en-US" sz="1600" i="1">
                <a:effectLst/>
                <a:latin typeface="PanRoman"/>
              </a:rPr>
              <a:t>The electrocardiogram (ECG) signal shows the electrical activity of the heart in terms of quasi periodic voltage signals. The signal can be studied and processed to analyze the activity of the heart. We aim to measure the heart rate and flag any heart abnormality or arrhythmia by ECG signal analysis</a:t>
            </a:r>
            <a:r>
              <a:rPr lang="en-US" i="1">
                <a:solidFill>
                  <a:srgbClr val="777777"/>
                </a:solidFill>
                <a:effectLst/>
                <a:latin typeface="Roboto"/>
                <a:ea typeface="Roboto"/>
              </a:rPr>
              <a:t>. </a:t>
            </a:r>
            <a:br>
              <a:rPr lang="en-US">
                <a:effectLst/>
                <a:latin typeface="Roboto" panose="02000000000000000000" pitchFamily="2" charset="0"/>
              </a:rPr>
            </a:br>
            <a:endParaRPr lang="en-US">
              <a:solidFill>
                <a:srgbClr val="777777"/>
              </a:solidFill>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67287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E16C8-1957-45A8-B0AE-799824FD04D1}"/>
              </a:ext>
            </a:extLst>
          </p:cNvPr>
          <p:cNvSpPr>
            <a:spLocks noGrp="1"/>
          </p:cNvSpPr>
          <p:nvPr>
            <p:ph type="title"/>
          </p:nvPr>
        </p:nvSpPr>
        <p:spPr>
          <a:xfrm>
            <a:off x="571502" y="-74395"/>
            <a:ext cx="10131425" cy="934058"/>
          </a:xfrm>
        </p:spPr>
        <p:txBody>
          <a:bodyPr/>
          <a:lstStyle/>
          <a:p>
            <a:r>
              <a:rPr lang="en-US" b="1" i="1" u="sng">
                <a:latin typeface="Agency FB" panose="020B0503020202020204" pitchFamily="34" charset="0"/>
              </a:rPr>
              <a:t>RESULTS:</a:t>
            </a:r>
            <a:endParaRPr lang="en-IN" b="1" i="1" u="sng">
              <a:latin typeface="Agency FB" panose="020B0503020202020204" pitchFamily="34" charset="0"/>
            </a:endParaRPr>
          </a:p>
        </p:txBody>
      </p:sp>
      <p:graphicFrame>
        <p:nvGraphicFramePr>
          <p:cNvPr id="5" name="Table 5">
            <a:extLst>
              <a:ext uri="{FF2B5EF4-FFF2-40B4-BE49-F238E27FC236}">
                <a16:creationId xmlns:a16="http://schemas.microsoft.com/office/drawing/2014/main" id="{2050147C-D8D3-48A8-9EC9-9BC9E9C3987F}"/>
              </a:ext>
            </a:extLst>
          </p:cNvPr>
          <p:cNvGraphicFramePr>
            <a:graphicFrameLocks noGrp="1"/>
          </p:cNvGraphicFramePr>
          <p:nvPr>
            <p:ph idx="1"/>
            <p:extLst>
              <p:ext uri="{D42A27DB-BD31-4B8C-83A1-F6EECF244321}">
                <p14:modId xmlns:p14="http://schemas.microsoft.com/office/powerpoint/2010/main" val="2021585230"/>
              </p:ext>
            </p:extLst>
          </p:nvPr>
        </p:nvGraphicFramePr>
        <p:xfrm>
          <a:off x="571502" y="770022"/>
          <a:ext cx="10848974" cy="5977288"/>
        </p:xfrm>
        <a:graphic>
          <a:graphicData uri="http://schemas.openxmlformats.org/drawingml/2006/table">
            <a:tbl>
              <a:tblPr firstRow="1" firstCol="1" bandRow="1">
                <a:tableStyleId>{21E4AEA4-8DFA-4A89-87EB-49C32662AFE0}</a:tableStyleId>
              </a:tblPr>
              <a:tblGrid>
                <a:gridCol w="683373">
                  <a:extLst>
                    <a:ext uri="{9D8B030D-6E8A-4147-A177-3AD203B41FA5}">
                      <a16:colId xmlns:a16="http://schemas.microsoft.com/office/drawing/2014/main" val="2641478824"/>
                    </a:ext>
                  </a:extLst>
                </a:gridCol>
                <a:gridCol w="1690726">
                  <a:extLst>
                    <a:ext uri="{9D8B030D-6E8A-4147-A177-3AD203B41FA5}">
                      <a16:colId xmlns:a16="http://schemas.microsoft.com/office/drawing/2014/main" val="2854730086"/>
                    </a:ext>
                  </a:extLst>
                </a:gridCol>
                <a:gridCol w="5762631">
                  <a:extLst>
                    <a:ext uri="{9D8B030D-6E8A-4147-A177-3AD203B41FA5}">
                      <a16:colId xmlns:a16="http://schemas.microsoft.com/office/drawing/2014/main" val="1172506958"/>
                    </a:ext>
                  </a:extLst>
                </a:gridCol>
                <a:gridCol w="2712244">
                  <a:extLst>
                    <a:ext uri="{9D8B030D-6E8A-4147-A177-3AD203B41FA5}">
                      <a16:colId xmlns:a16="http://schemas.microsoft.com/office/drawing/2014/main" val="529401893"/>
                    </a:ext>
                  </a:extLst>
                </a:gridCol>
              </a:tblGrid>
              <a:tr h="672052">
                <a:tc>
                  <a:txBody>
                    <a:bodyPr/>
                    <a:lstStyle/>
                    <a:p>
                      <a:r>
                        <a:rPr lang="en-IN"/>
                        <a:t>S.no</a:t>
                      </a:r>
                    </a:p>
                  </a:txBody>
                  <a:tcPr/>
                </a:tc>
                <a:tc>
                  <a:txBody>
                    <a:bodyPr/>
                    <a:lstStyle/>
                    <a:p>
                      <a:r>
                        <a:rPr lang="en-IN"/>
                        <a:t>File Name</a:t>
                      </a:r>
                    </a:p>
                  </a:txBody>
                  <a:tcPr/>
                </a:tc>
                <a:tc>
                  <a:txBody>
                    <a:bodyPr/>
                    <a:lstStyle/>
                    <a:p>
                      <a:r>
                        <a:rPr lang="en-IN"/>
                        <a:t>Signal Plot</a:t>
                      </a:r>
                    </a:p>
                  </a:txBody>
                  <a:tcPr/>
                </a:tc>
                <a:tc>
                  <a:txBody>
                    <a:bodyPr/>
                    <a:lstStyle/>
                    <a:p>
                      <a:r>
                        <a:rPr lang="en-IN"/>
                        <a:t>Result</a:t>
                      </a:r>
                    </a:p>
                  </a:txBody>
                  <a:tcPr/>
                </a:tc>
                <a:extLst>
                  <a:ext uri="{0D108BD9-81ED-4DB2-BD59-A6C34878D82A}">
                    <a16:rowId xmlns:a16="http://schemas.microsoft.com/office/drawing/2014/main" val="327476940"/>
                  </a:ext>
                </a:extLst>
              </a:tr>
              <a:tr h="1414439">
                <a:tc>
                  <a:txBody>
                    <a:bodyPr/>
                    <a:lstStyle/>
                    <a:p>
                      <a:r>
                        <a:rPr lang="en-IN"/>
                        <a:t>1.</a:t>
                      </a:r>
                    </a:p>
                  </a:txBody>
                  <a:tcPr/>
                </a:tc>
                <a:tc>
                  <a:txBody>
                    <a:bodyPr/>
                    <a:lstStyle/>
                    <a:p>
                      <a:r>
                        <a:rPr lang="en-IN"/>
                        <a:t>t1.mat</a:t>
                      </a:r>
                    </a:p>
                  </a:txBody>
                  <a:tcPr/>
                </a:tc>
                <a:tc>
                  <a:txBody>
                    <a:bodyPr/>
                    <a:lstStyle/>
                    <a:p>
                      <a:endParaRPr lang="en-IN"/>
                    </a:p>
                  </a:txBody>
                  <a:tcPr/>
                </a:tc>
                <a:tc>
                  <a:txBody>
                    <a:bodyPr/>
                    <a:lstStyle/>
                    <a:p>
                      <a:r>
                        <a:rPr lang="en-IN"/>
                        <a:t>Normal Heartbeat</a:t>
                      </a:r>
                    </a:p>
                  </a:txBody>
                  <a:tcPr/>
                </a:tc>
                <a:extLst>
                  <a:ext uri="{0D108BD9-81ED-4DB2-BD59-A6C34878D82A}">
                    <a16:rowId xmlns:a16="http://schemas.microsoft.com/office/drawing/2014/main" val="3809840540"/>
                  </a:ext>
                </a:extLst>
              </a:tr>
              <a:tr h="1414439">
                <a:tc>
                  <a:txBody>
                    <a:bodyPr/>
                    <a:lstStyle/>
                    <a:p>
                      <a:r>
                        <a:rPr lang="en-IN"/>
                        <a:t>2.</a:t>
                      </a:r>
                    </a:p>
                  </a:txBody>
                  <a:tcPr/>
                </a:tc>
                <a:tc>
                  <a:txBody>
                    <a:bodyPr/>
                    <a:lstStyle/>
                    <a:p>
                      <a:r>
                        <a:rPr lang="en-IN"/>
                        <a:t>t2.mat</a:t>
                      </a:r>
                    </a:p>
                  </a:txBody>
                  <a:tcPr/>
                </a:tc>
                <a:tc>
                  <a:txBody>
                    <a:bodyPr/>
                    <a:lstStyle/>
                    <a:p>
                      <a:endParaRPr lang="en-IN"/>
                    </a:p>
                  </a:txBody>
                  <a:tcPr/>
                </a:tc>
                <a:tc>
                  <a:txBody>
                    <a:bodyPr/>
                    <a:lstStyle/>
                    <a:p>
                      <a:r>
                        <a:rPr lang="en-IN"/>
                        <a:t>Abnormal Heartbeat</a:t>
                      </a:r>
                    </a:p>
                  </a:txBody>
                  <a:tcPr/>
                </a:tc>
                <a:extLst>
                  <a:ext uri="{0D108BD9-81ED-4DB2-BD59-A6C34878D82A}">
                    <a16:rowId xmlns:a16="http://schemas.microsoft.com/office/drawing/2014/main" val="1784124862"/>
                  </a:ext>
                </a:extLst>
              </a:tr>
              <a:tr h="1414439">
                <a:tc>
                  <a:txBody>
                    <a:bodyPr/>
                    <a:lstStyle/>
                    <a:p>
                      <a:r>
                        <a:rPr lang="en-IN"/>
                        <a:t>3.</a:t>
                      </a:r>
                    </a:p>
                  </a:txBody>
                  <a:tcPr/>
                </a:tc>
                <a:tc>
                  <a:txBody>
                    <a:bodyPr/>
                    <a:lstStyle/>
                    <a:p>
                      <a:r>
                        <a:rPr lang="en-IN"/>
                        <a:t>t3.mat</a:t>
                      </a:r>
                    </a:p>
                  </a:txBody>
                  <a:tcPr/>
                </a:tc>
                <a:tc>
                  <a:txBody>
                    <a:bodyPr/>
                    <a:lstStyle/>
                    <a:p>
                      <a:endParaRPr lang="en-IN"/>
                    </a:p>
                  </a:txBody>
                  <a:tcPr/>
                </a:tc>
                <a:tc>
                  <a:txBody>
                    <a:bodyPr/>
                    <a:lstStyle/>
                    <a:p>
                      <a:r>
                        <a:rPr lang="en-IN"/>
                        <a:t>Tachycardia</a:t>
                      </a:r>
                    </a:p>
                  </a:txBody>
                  <a:tcPr/>
                </a:tc>
                <a:extLst>
                  <a:ext uri="{0D108BD9-81ED-4DB2-BD59-A6C34878D82A}">
                    <a16:rowId xmlns:a16="http://schemas.microsoft.com/office/drawing/2014/main" val="75777863"/>
                  </a:ext>
                </a:extLst>
              </a:tr>
              <a:tr h="1061919">
                <a:tc>
                  <a:txBody>
                    <a:bodyPr/>
                    <a:lstStyle/>
                    <a:p>
                      <a:r>
                        <a:rPr lang="en-IN"/>
                        <a:t>4.</a:t>
                      </a:r>
                    </a:p>
                  </a:txBody>
                  <a:tcPr/>
                </a:tc>
                <a:tc>
                  <a:txBody>
                    <a:bodyPr/>
                    <a:lstStyle/>
                    <a:p>
                      <a:r>
                        <a:rPr lang="en-IN"/>
                        <a:t>t4.mat</a:t>
                      </a:r>
                    </a:p>
                  </a:txBody>
                  <a:tcPr/>
                </a:tc>
                <a:tc>
                  <a:txBody>
                    <a:bodyPr/>
                    <a:lstStyle/>
                    <a:p>
                      <a:endParaRPr lang="en-IN"/>
                    </a:p>
                  </a:txBody>
                  <a:tcPr/>
                </a:tc>
                <a:tc>
                  <a:txBody>
                    <a:bodyPr/>
                    <a:lstStyle/>
                    <a:p>
                      <a:r>
                        <a:rPr lang="en-IN"/>
                        <a:t>Bradycardia</a:t>
                      </a:r>
                    </a:p>
                  </a:txBody>
                  <a:tcPr/>
                </a:tc>
                <a:extLst>
                  <a:ext uri="{0D108BD9-81ED-4DB2-BD59-A6C34878D82A}">
                    <a16:rowId xmlns:a16="http://schemas.microsoft.com/office/drawing/2014/main" val="3983257274"/>
                  </a:ext>
                </a:extLst>
              </a:tr>
            </a:tbl>
          </a:graphicData>
        </a:graphic>
      </p:graphicFrame>
      <p:pic>
        <p:nvPicPr>
          <p:cNvPr id="7" name="Picture 6">
            <a:extLst>
              <a:ext uri="{FF2B5EF4-FFF2-40B4-BE49-F238E27FC236}">
                <a16:creationId xmlns:a16="http://schemas.microsoft.com/office/drawing/2014/main" id="{12277671-06E6-489E-BB3D-937F2A77E185}"/>
              </a:ext>
            </a:extLst>
          </p:cNvPr>
          <p:cNvPicPr>
            <a:picLocks noChangeAspect="1"/>
          </p:cNvPicPr>
          <p:nvPr/>
        </p:nvPicPr>
        <p:blipFill>
          <a:blip r:embed="rId2"/>
          <a:stretch>
            <a:fillRect/>
          </a:stretch>
        </p:blipFill>
        <p:spPr>
          <a:xfrm>
            <a:off x="2932114" y="1466304"/>
            <a:ext cx="5779707" cy="1312645"/>
          </a:xfrm>
          <a:prstGeom prst="rect">
            <a:avLst/>
          </a:prstGeom>
        </p:spPr>
      </p:pic>
      <p:pic>
        <p:nvPicPr>
          <p:cNvPr id="9" name="Picture 8">
            <a:extLst>
              <a:ext uri="{FF2B5EF4-FFF2-40B4-BE49-F238E27FC236}">
                <a16:creationId xmlns:a16="http://schemas.microsoft.com/office/drawing/2014/main" id="{31194901-54EA-42F2-9CAD-0C8574858E35}"/>
              </a:ext>
            </a:extLst>
          </p:cNvPr>
          <p:cNvPicPr>
            <a:picLocks noChangeAspect="1"/>
          </p:cNvPicPr>
          <p:nvPr/>
        </p:nvPicPr>
        <p:blipFill>
          <a:blip r:embed="rId3"/>
          <a:stretch>
            <a:fillRect/>
          </a:stretch>
        </p:blipFill>
        <p:spPr>
          <a:xfrm>
            <a:off x="2932114" y="2824412"/>
            <a:ext cx="5779707" cy="1402297"/>
          </a:xfrm>
          <a:prstGeom prst="rect">
            <a:avLst/>
          </a:prstGeom>
        </p:spPr>
      </p:pic>
      <p:pic>
        <p:nvPicPr>
          <p:cNvPr id="11" name="Picture 10">
            <a:extLst>
              <a:ext uri="{FF2B5EF4-FFF2-40B4-BE49-F238E27FC236}">
                <a16:creationId xmlns:a16="http://schemas.microsoft.com/office/drawing/2014/main" id="{7607BCCA-3492-4EA1-902C-A65D92A08002}"/>
              </a:ext>
            </a:extLst>
          </p:cNvPr>
          <p:cNvPicPr>
            <a:picLocks noChangeAspect="1"/>
          </p:cNvPicPr>
          <p:nvPr/>
        </p:nvPicPr>
        <p:blipFill>
          <a:blip r:embed="rId4"/>
          <a:stretch>
            <a:fillRect/>
          </a:stretch>
        </p:blipFill>
        <p:spPr>
          <a:xfrm>
            <a:off x="2948273" y="4226708"/>
            <a:ext cx="5763547" cy="1406781"/>
          </a:xfrm>
          <a:prstGeom prst="rect">
            <a:avLst/>
          </a:prstGeom>
        </p:spPr>
      </p:pic>
      <p:pic>
        <p:nvPicPr>
          <p:cNvPr id="13" name="Picture 12">
            <a:extLst>
              <a:ext uri="{FF2B5EF4-FFF2-40B4-BE49-F238E27FC236}">
                <a16:creationId xmlns:a16="http://schemas.microsoft.com/office/drawing/2014/main" id="{62DB15E8-EFAC-41D9-858F-A25385C50B61}"/>
              </a:ext>
            </a:extLst>
          </p:cNvPr>
          <p:cNvPicPr>
            <a:picLocks noChangeAspect="1"/>
          </p:cNvPicPr>
          <p:nvPr/>
        </p:nvPicPr>
        <p:blipFill>
          <a:blip r:embed="rId5"/>
          <a:stretch>
            <a:fillRect/>
          </a:stretch>
        </p:blipFill>
        <p:spPr>
          <a:xfrm>
            <a:off x="2948272" y="5633489"/>
            <a:ext cx="5779707" cy="1113821"/>
          </a:xfrm>
          <a:prstGeom prst="rect">
            <a:avLst/>
          </a:prstGeom>
        </p:spPr>
      </p:pic>
    </p:spTree>
    <p:extLst>
      <p:ext uri="{BB962C8B-B14F-4D97-AF65-F5344CB8AC3E}">
        <p14:creationId xmlns:p14="http://schemas.microsoft.com/office/powerpoint/2010/main" val="3772198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36645-EF3E-4D95-91A0-9F795CB688B4}"/>
              </a:ext>
            </a:extLst>
          </p:cNvPr>
          <p:cNvSpPr>
            <a:spLocks noGrp="1"/>
          </p:cNvSpPr>
          <p:nvPr>
            <p:ph type="title"/>
          </p:nvPr>
        </p:nvSpPr>
        <p:spPr/>
        <p:txBody>
          <a:bodyPr/>
          <a:lstStyle/>
          <a:p>
            <a:r>
              <a:rPr lang="en-US" b="1" i="1" u="sng">
                <a:latin typeface="Agency FB" panose="020B0503020202020204" pitchFamily="34" charset="0"/>
                <a:cs typeface="Aharoni" panose="02010803020104030203" pitchFamily="2" charset="-79"/>
              </a:rPr>
              <a:t>CONCLUSION</a:t>
            </a:r>
            <a:endParaRPr lang="en-IN" b="1" i="1" u="sng">
              <a:latin typeface="Agency FB" panose="020B0503020202020204" pitchFamily="34" charset="0"/>
              <a:cs typeface="Aharoni" panose="02010803020104030203" pitchFamily="2" charset="-79"/>
            </a:endParaRPr>
          </a:p>
        </p:txBody>
      </p:sp>
      <p:sp>
        <p:nvSpPr>
          <p:cNvPr id="4" name="Content Placeholder 3">
            <a:extLst>
              <a:ext uri="{FF2B5EF4-FFF2-40B4-BE49-F238E27FC236}">
                <a16:creationId xmlns:a16="http://schemas.microsoft.com/office/drawing/2014/main" id="{E4EC873E-0C55-401E-ABB5-325DE1AB1D63}"/>
              </a:ext>
            </a:extLst>
          </p:cNvPr>
          <p:cNvSpPr>
            <a:spLocks noGrp="1"/>
          </p:cNvSpPr>
          <p:nvPr>
            <p:ph idx="1"/>
          </p:nvPr>
        </p:nvSpPr>
        <p:spPr>
          <a:xfrm>
            <a:off x="685800" y="2065867"/>
            <a:ext cx="10131425" cy="2895600"/>
          </a:xfrm>
        </p:spPr>
        <p:txBody>
          <a:bodyPr>
            <a:noAutofit/>
          </a:bodyPr>
          <a:lstStyle/>
          <a:p>
            <a:pPr marL="0" indent="0">
              <a:buNone/>
            </a:pPr>
            <a:br>
              <a:rPr lang="en-US" sz="2800"/>
            </a:br>
            <a:r>
              <a:rPr lang="en-US" sz="2400"/>
              <a:t>The Heart Beat rate computation and abnormality detection are successfully done considering all the factors. All the necessary parameters QRS peaks, average RR intervals, Beats Per Minute(BPM) and average QRS intervals are computed and are used for the detection of any abnormalities in the heart. Most of the cardiac problems in existence can thus be identified due to the irregularities in the ECG of the person by calculating the heart rate and also considering the aforementioned parameters.</a:t>
            </a:r>
            <a:endParaRPr lang="en-IN" sz="2400"/>
          </a:p>
        </p:txBody>
      </p:sp>
    </p:spTree>
    <p:extLst>
      <p:ext uri="{BB962C8B-B14F-4D97-AF65-F5344CB8AC3E}">
        <p14:creationId xmlns:p14="http://schemas.microsoft.com/office/powerpoint/2010/main" val="389147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3F2AF-2D57-476B-BFC7-BB28B5DDD7CC}"/>
              </a:ext>
            </a:extLst>
          </p:cNvPr>
          <p:cNvSpPr>
            <a:spLocks noGrp="1"/>
          </p:cNvSpPr>
          <p:nvPr>
            <p:ph type="title"/>
          </p:nvPr>
        </p:nvSpPr>
        <p:spPr>
          <a:xfrm>
            <a:off x="685801" y="177800"/>
            <a:ext cx="10131425" cy="1621367"/>
          </a:xfrm>
        </p:spPr>
        <p:txBody>
          <a:bodyPr>
            <a:normAutofit/>
          </a:bodyPr>
          <a:lstStyle/>
          <a:p>
            <a:r>
              <a:rPr lang="en-US" sz="3200" b="1" i="1" u="sng">
                <a:latin typeface="Agency FB" panose="020B0503020202020204" pitchFamily="34" charset="0"/>
              </a:rPr>
              <a:t>ACKNOWLEDGEMENTs and scope of further work</a:t>
            </a:r>
            <a:endParaRPr lang="en-IN" sz="3200" b="1" i="1" u="sng">
              <a:latin typeface="Agency FB" panose="020B0503020202020204" pitchFamily="34" charset="0"/>
            </a:endParaRPr>
          </a:p>
        </p:txBody>
      </p:sp>
      <p:sp>
        <p:nvSpPr>
          <p:cNvPr id="4" name="Content Placeholder 3">
            <a:extLst>
              <a:ext uri="{FF2B5EF4-FFF2-40B4-BE49-F238E27FC236}">
                <a16:creationId xmlns:a16="http://schemas.microsoft.com/office/drawing/2014/main" id="{CDA86E6B-A0F1-4E17-ABAE-921E766C68A1}"/>
              </a:ext>
            </a:extLst>
          </p:cNvPr>
          <p:cNvSpPr>
            <a:spLocks noGrp="1"/>
          </p:cNvSpPr>
          <p:nvPr>
            <p:ph idx="1"/>
          </p:nvPr>
        </p:nvSpPr>
        <p:spPr>
          <a:xfrm>
            <a:off x="685801" y="1799167"/>
            <a:ext cx="10131425" cy="4754033"/>
          </a:xfrm>
        </p:spPr>
        <p:txBody>
          <a:bodyPr>
            <a:normAutofit/>
          </a:bodyPr>
          <a:lstStyle/>
          <a:p>
            <a:r>
              <a:rPr lang="en-US" i="1">
                <a:latin typeface="Open Sans"/>
                <a:ea typeface="Open Sans"/>
                <a:cs typeface="Open Sans"/>
              </a:rPr>
              <a:t>We would like to express our special thanks of gratitude to </a:t>
            </a:r>
            <a:r>
              <a:rPr lang="en-US" i="1" u="sng">
                <a:latin typeface="Open Sans"/>
                <a:ea typeface="Open Sans"/>
                <a:cs typeface="Open Sans"/>
              </a:rPr>
              <a:t>Prof. Abhishek Dixit </a:t>
            </a:r>
            <a:r>
              <a:rPr lang="en-US" i="1">
                <a:latin typeface="Open Sans"/>
                <a:ea typeface="Open Sans"/>
                <a:cs typeface="Open Sans"/>
              </a:rPr>
              <a:t>who wonderfully taught us about and Signals and Systems and gave us this golden opportunity to work on real life application of signal analysis and processing. It was only possible because of the guidance of our TA </a:t>
            </a:r>
            <a:r>
              <a:rPr lang="en-US" i="1" u="sng">
                <a:latin typeface="Open Sans"/>
                <a:ea typeface="Open Sans"/>
                <a:cs typeface="Open Sans"/>
              </a:rPr>
              <a:t>Bhavya Kalani</a:t>
            </a:r>
            <a:r>
              <a:rPr lang="en-US" i="1">
                <a:latin typeface="Open Sans"/>
                <a:ea typeface="Open Sans"/>
                <a:cs typeface="Open Sans"/>
              </a:rPr>
              <a:t> who helped clearing our doubts at every stage of the project.</a:t>
            </a:r>
            <a:endParaRPr lang="en-US" i="1" u="sng">
              <a:latin typeface="Open Sans"/>
              <a:ea typeface="Open Sans"/>
              <a:cs typeface="Open Sans"/>
            </a:endParaRPr>
          </a:p>
          <a:p>
            <a:r>
              <a:rPr lang="en-US" i="1">
                <a:latin typeface="Open Sans"/>
                <a:ea typeface="Open Sans"/>
                <a:cs typeface="Open Sans"/>
              </a:rPr>
              <a:t>The signal data used in this project was obtained from "physionet.org" and the library functions were obtained from the official MATLAB documentation.</a:t>
            </a:r>
          </a:p>
          <a:p>
            <a:pPr marL="0" indent="0">
              <a:buNone/>
            </a:pPr>
            <a:endParaRPr lang="en-US" i="1">
              <a:latin typeface="Open Sans"/>
              <a:ea typeface="Open Sans"/>
              <a:cs typeface="Open Sans"/>
            </a:endParaRPr>
          </a:p>
          <a:p>
            <a:r>
              <a:rPr lang="en-US" i="1">
                <a:latin typeface="Open Sans"/>
                <a:ea typeface="Open Sans"/>
                <a:cs typeface="Open Sans"/>
              </a:rPr>
              <a:t>Using concepts of ML/AI we can further increase the accuracy of out model and detect many more abnormalities and diseases related to ECG signal.</a:t>
            </a:r>
          </a:p>
          <a:p>
            <a:r>
              <a:rPr lang="en-US" i="1">
                <a:latin typeface="Open Sans"/>
                <a:ea typeface="Open Sans"/>
                <a:cs typeface="Open Sans"/>
              </a:rPr>
              <a:t>We can also switch to more complicated algorithms for peak identification for increasing the accuracy and hence making the results more reliable.</a:t>
            </a:r>
          </a:p>
          <a:p>
            <a:r>
              <a:rPr lang="en-US" i="1">
                <a:latin typeface="Open Sans"/>
                <a:ea typeface="Open Sans"/>
                <a:cs typeface="Open Sans"/>
              </a:rPr>
              <a:t>We can also modify our algorithm slightly to monitor real time data for abnormality detection.</a:t>
            </a:r>
          </a:p>
          <a:p>
            <a:endParaRPr lang="en-US" i="1">
              <a:latin typeface="Open Sans"/>
              <a:ea typeface="Open Sans"/>
              <a:cs typeface="Open Sans"/>
            </a:endParaRPr>
          </a:p>
          <a:p>
            <a:pPr>
              <a:buClr>
                <a:srgbClr val="FFFFFF"/>
              </a:buClr>
            </a:pPr>
            <a:endParaRPr lang="en-US" sz="2400">
              <a:latin typeface="Open Sans"/>
              <a:ea typeface="Open Sans"/>
              <a:cs typeface="Open Sans"/>
            </a:endParaRPr>
          </a:p>
        </p:txBody>
      </p:sp>
    </p:spTree>
    <p:extLst>
      <p:ext uri="{BB962C8B-B14F-4D97-AF65-F5344CB8AC3E}">
        <p14:creationId xmlns:p14="http://schemas.microsoft.com/office/powerpoint/2010/main" val="3279087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FD7C8-47A9-4689-8A70-BC52B687ADD0}"/>
              </a:ext>
            </a:extLst>
          </p:cNvPr>
          <p:cNvSpPr>
            <a:spLocks noGrp="1"/>
          </p:cNvSpPr>
          <p:nvPr>
            <p:ph type="title"/>
          </p:nvPr>
        </p:nvSpPr>
        <p:spPr>
          <a:xfrm>
            <a:off x="685799" y="1150076"/>
            <a:ext cx="3659389" cy="4557849"/>
          </a:xfrm>
        </p:spPr>
        <p:txBody>
          <a:bodyPr>
            <a:normAutofit/>
          </a:bodyPr>
          <a:lstStyle/>
          <a:p>
            <a:pPr algn="r"/>
            <a:r>
              <a:rPr lang="en-IN" b="1" i="1"/>
              <a:t>THANK YOU!</a:t>
            </a:r>
          </a:p>
        </p:txBody>
      </p:sp>
      <p:cxnSp>
        <p:nvCxnSpPr>
          <p:cNvPr id="11" name="Straight Connector 10">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8D39E9-3BA4-4C26-8290-864EA9E74F97}"/>
              </a:ext>
            </a:extLst>
          </p:cNvPr>
          <p:cNvSpPr>
            <a:spLocks noGrp="1"/>
          </p:cNvSpPr>
          <p:nvPr>
            <p:ph idx="1"/>
          </p:nvPr>
        </p:nvSpPr>
        <p:spPr>
          <a:xfrm>
            <a:off x="4988658" y="1150076"/>
            <a:ext cx="6517543" cy="4557849"/>
          </a:xfrm>
        </p:spPr>
        <p:txBody>
          <a:bodyPr>
            <a:normAutofit/>
          </a:bodyPr>
          <a:lstStyle/>
          <a:p>
            <a:pPr>
              <a:buFontTx/>
              <a:buChar char="-"/>
            </a:pPr>
            <a:r>
              <a:rPr lang="en-IN"/>
              <a:t>Sharma Kartik</a:t>
            </a:r>
          </a:p>
          <a:p>
            <a:pPr>
              <a:buFontTx/>
              <a:buChar char="-"/>
            </a:pPr>
            <a:r>
              <a:rPr lang="en-IN">
                <a:ea typeface="Calibri"/>
                <a:cs typeface="Calibri"/>
              </a:rPr>
              <a:t>Singh </a:t>
            </a:r>
            <a:r>
              <a:rPr lang="en-IN" err="1">
                <a:ea typeface="Calibri"/>
                <a:cs typeface="Calibri"/>
              </a:rPr>
              <a:t>Gurarmaan</a:t>
            </a:r>
            <a:endParaRPr lang="en-IN">
              <a:ea typeface="Calibri"/>
              <a:cs typeface="Calibri"/>
            </a:endParaRPr>
          </a:p>
          <a:p>
            <a:pPr>
              <a:buFontTx/>
              <a:buChar char="-"/>
            </a:pPr>
            <a:r>
              <a:rPr lang="en-IN" err="1"/>
              <a:t>Sonone</a:t>
            </a:r>
            <a:r>
              <a:rPr lang="en-IN"/>
              <a:t> Shreya</a:t>
            </a:r>
            <a:endParaRPr lang="en-IN">
              <a:ea typeface="Calibri"/>
              <a:cs typeface="Calibri"/>
            </a:endParaRPr>
          </a:p>
        </p:txBody>
      </p:sp>
      <p:sp>
        <p:nvSpPr>
          <p:cNvPr id="4" name="TextBox 3">
            <a:extLst>
              <a:ext uri="{FF2B5EF4-FFF2-40B4-BE49-F238E27FC236}">
                <a16:creationId xmlns:a16="http://schemas.microsoft.com/office/drawing/2014/main" id="{F9660C93-934E-ACB8-C1A5-94DC245D8C0A}"/>
              </a:ext>
            </a:extLst>
          </p:cNvPr>
          <p:cNvSpPr txBox="1"/>
          <p:nvPr/>
        </p:nvSpPr>
        <p:spPr>
          <a:xfrm>
            <a:off x="4679622" y="279740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ea typeface="Calibri"/>
              <a:cs typeface="Calibri"/>
            </a:endParaRPr>
          </a:p>
        </p:txBody>
      </p:sp>
      <p:sp>
        <p:nvSpPr>
          <p:cNvPr id="5" name="TextBox 4">
            <a:extLst>
              <a:ext uri="{FF2B5EF4-FFF2-40B4-BE49-F238E27FC236}">
                <a16:creationId xmlns:a16="http://schemas.microsoft.com/office/drawing/2014/main" id="{59A90729-B6A1-0C89-A263-A32104E25B8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p:txBody>
      </p:sp>
    </p:spTree>
    <p:extLst>
      <p:ext uri="{BB962C8B-B14F-4D97-AF65-F5344CB8AC3E}">
        <p14:creationId xmlns:p14="http://schemas.microsoft.com/office/powerpoint/2010/main" val="198640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6296-048A-4574-BEC5-FD6C8B084FA8}"/>
              </a:ext>
            </a:extLst>
          </p:cNvPr>
          <p:cNvSpPr>
            <a:spLocks noGrp="1"/>
          </p:cNvSpPr>
          <p:nvPr>
            <p:ph type="title"/>
          </p:nvPr>
        </p:nvSpPr>
        <p:spPr>
          <a:xfrm>
            <a:off x="1038425" y="566971"/>
            <a:ext cx="9959976" cy="1456267"/>
          </a:xfrm>
        </p:spPr>
        <p:txBody>
          <a:bodyPr>
            <a:normAutofit/>
          </a:bodyPr>
          <a:lstStyle/>
          <a:p>
            <a:r>
              <a:rPr lang="en-US" sz="4400" b="1" i="1" u="sng">
                <a:latin typeface="Agency FB"/>
                <a:cs typeface="aharoni"/>
              </a:rPr>
              <a:t>COMPONENTS OF ECG SIGNAL :</a:t>
            </a:r>
            <a:endParaRPr lang="en-IN" sz="4400" b="1" i="1" u="sng">
              <a:latin typeface="Agency FB"/>
              <a:cs typeface="aharoni"/>
            </a:endParaRPr>
          </a:p>
        </p:txBody>
      </p:sp>
      <p:sp>
        <p:nvSpPr>
          <p:cNvPr id="3" name="Content Placeholder 2">
            <a:extLst>
              <a:ext uri="{FF2B5EF4-FFF2-40B4-BE49-F238E27FC236}">
                <a16:creationId xmlns:a16="http://schemas.microsoft.com/office/drawing/2014/main" id="{4165B4AD-7805-430C-B4AF-259D276FAA49}"/>
              </a:ext>
            </a:extLst>
          </p:cNvPr>
          <p:cNvSpPr>
            <a:spLocks noGrp="1"/>
          </p:cNvSpPr>
          <p:nvPr>
            <p:ph sz="half" idx="1"/>
          </p:nvPr>
        </p:nvSpPr>
        <p:spPr>
          <a:xfrm>
            <a:off x="585627" y="2065867"/>
            <a:ext cx="5024063" cy="4411133"/>
          </a:xfrm>
        </p:spPr>
        <p:txBody>
          <a:bodyPr>
            <a:normAutofit fontScale="85000" lnSpcReduction="20000"/>
          </a:bodyPr>
          <a:lstStyle/>
          <a:p>
            <a:r>
              <a:rPr lang="en-US" sz="2000"/>
              <a:t> Electrocardiogram is the record of electrical activity of heart. ECG is a test to detect and study normal rhythmic activity of the heart.</a:t>
            </a:r>
          </a:p>
          <a:p>
            <a:pPr algn="just"/>
            <a:r>
              <a:rPr lang="en-US" sz="2000" b="0" i="0">
                <a:effectLst/>
                <a:latin typeface="Lato"/>
                <a:ea typeface="Lato"/>
                <a:cs typeface="Lato"/>
              </a:rPr>
              <a:t>The typical ECG signal consists of P, QRS, T, U components.</a:t>
            </a:r>
            <a:r>
              <a:rPr lang="en-US" sz="2000">
                <a:latin typeface="Lato"/>
                <a:ea typeface="Lato"/>
                <a:cs typeface="Lato"/>
              </a:rPr>
              <a:t> </a:t>
            </a:r>
            <a:endParaRPr lang="en-US" sz="2000" b="0" i="0">
              <a:effectLst/>
              <a:latin typeface="Lato" panose="020F0502020204030203" pitchFamily="34" charset="0"/>
              <a:ea typeface="Lato"/>
              <a:cs typeface="Lato"/>
            </a:endParaRPr>
          </a:p>
          <a:p>
            <a:pPr algn="just"/>
            <a:r>
              <a:rPr lang="en-US" sz="2000" b="0" i="0">
                <a:effectLst/>
                <a:latin typeface="Lato"/>
                <a:ea typeface="Lato"/>
                <a:cs typeface="Lato"/>
              </a:rPr>
              <a:t>The QRS complex </a:t>
            </a:r>
            <a:r>
              <a:rPr lang="en-US" sz="2000">
                <a:latin typeface="Lato"/>
                <a:ea typeface="Lato"/>
                <a:cs typeface="Lato"/>
              </a:rPr>
              <a:t>plays a </a:t>
            </a:r>
            <a:r>
              <a:rPr lang="en-US" sz="2000" b="0" i="0">
                <a:effectLst/>
                <a:latin typeface="Lato"/>
                <a:ea typeface="Lato"/>
                <a:cs typeface="Lato"/>
              </a:rPr>
              <a:t>vital role in identifying the problems that occur with the functioning of heart. If any problems are associated with the heart, then the QRS complex lengthens or widens or becomes shorter.</a:t>
            </a:r>
            <a:r>
              <a:rPr lang="en-US" sz="2000">
                <a:latin typeface="Lato"/>
                <a:ea typeface="Lato"/>
                <a:cs typeface="Lato"/>
              </a:rPr>
              <a:t> </a:t>
            </a:r>
            <a:endParaRPr lang="en-US" sz="2000" b="0" i="0">
              <a:effectLst/>
              <a:latin typeface="Lato" panose="020F0502020204030203" pitchFamily="34" charset="0"/>
              <a:ea typeface="Lato"/>
              <a:cs typeface="Lato"/>
            </a:endParaRPr>
          </a:p>
          <a:p>
            <a:pPr algn="just"/>
            <a:r>
              <a:rPr lang="en-US" sz="2000" b="0" i="0">
                <a:effectLst/>
                <a:latin typeface="Lato"/>
                <a:ea typeface="Lato"/>
                <a:cs typeface="Lato"/>
              </a:rPr>
              <a:t>The R-R interval is used to determine heart beat rate.</a:t>
            </a:r>
          </a:p>
          <a:p>
            <a:pPr algn="just"/>
            <a:r>
              <a:rPr lang="en-US" sz="2000" b="0" i="0">
                <a:effectLst/>
                <a:latin typeface="Lato"/>
                <a:ea typeface="Lato"/>
                <a:cs typeface="Lato"/>
              </a:rPr>
              <a:t>The abnormalities in the rhythm are mainly observed with the help of parameters QRS duration, R-R interval and heart beat rate.</a:t>
            </a:r>
          </a:p>
          <a:p>
            <a:endParaRPr lang="en-IN" sz="2000"/>
          </a:p>
        </p:txBody>
      </p:sp>
      <p:pic>
        <p:nvPicPr>
          <p:cNvPr id="8" name="Content Placeholder 7">
            <a:extLst>
              <a:ext uri="{FF2B5EF4-FFF2-40B4-BE49-F238E27FC236}">
                <a16:creationId xmlns:a16="http://schemas.microsoft.com/office/drawing/2014/main" id="{B54E679A-BFF4-4CFE-B8E5-73707D993A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096000" y="2065867"/>
            <a:ext cx="5619749" cy="4133850"/>
          </a:xfrm>
        </p:spPr>
      </p:pic>
    </p:spTree>
    <p:extLst>
      <p:ext uri="{BB962C8B-B14F-4D97-AF65-F5344CB8AC3E}">
        <p14:creationId xmlns:p14="http://schemas.microsoft.com/office/powerpoint/2010/main" val="16531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403B-AB95-45AB-BA38-07B252A5D2B7}"/>
              </a:ext>
            </a:extLst>
          </p:cNvPr>
          <p:cNvSpPr>
            <a:spLocks noGrp="1"/>
          </p:cNvSpPr>
          <p:nvPr>
            <p:ph type="title"/>
          </p:nvPr>
        </p:nvSpPr>
        <p:spPr>
          <a:xfrm>
            <a:off x="434235" y="174660"/>
            <a:ext cx="9994035" cy="1426559"/>
          </a:xfrm>
        </p:spPr>
        <p:txBody>
          <a:bodyPr>
            <a:normAutofit/>
          </a:bodyPr>
          <a:lstStyle/>
          <a:p>
            <a:r>
              <a:rPr lang="en-US" sz="4800" b="1" i="1" u="sng">
                <a:latin typeface="Agency FB" panose="020B0503020202020204" pitchFamily="34" charset="0"/>
                <a:cs typeface="Aharoni" panose="02010803020104030203" pitchFamily="2" charset="-79"/>
              </a:rPr>
              <a:t>STRATEGY</a:t>
            </a:r>
            <a:r>
              <a:rPr lang="en-US" sz="4800" b="1" i="1" u="sng">
                <a:cs typeface="Aharoni" panose="02010803020104030203" pitchFamily="2" charset="-79"/>
              </a:rPr>
              <a:t>:</a:t>
            </a:r>
            <a:endParaRPr lang="en-IN" sz="4800" b="1" i="1" u="sng">
              <a:cs typeface="Aharoni" panose="02010803020104030203" pitchFamily="2" charset="-79"/>
            </a:endParaRPr>
          </a:p>
        </p:txBody>
      </p:sp>
      <p:graphicFrame>
        <p:nvGraphicFramePr>
          <p:cNvPr id="4" name="Content Placeholder 3">
            <a:extLst>
              <a:ext uri="{FF2B5EF4-FFF2-40B4-BE49-F238E27FC236}">
                <a16:creationId xmlns:a16="http://schemas.microsoft.com/office/drawing/2014/main" id="{DCFDEE85-2C55-4EFC-850F-E693C146C9DB}"/>
              </a:ext>
            </a:extLst>
          </p:cNvPr>
          <p:cNvGraphicFramePr>
            <a:graphicFrameLocks noGrp="1"/>
          </p:cNvGraphicFramePr>
          <p:nvPr>
            <p:ph idx="1"/>
            <p:extLst>
              <p:ext uri="{D42A27DB-BD31-4B8C-83A1-F6EECF244321}">
                <p14:modId xmlns:p14="http://schemas.microsoft.com/office/powerpoint/2010/main" val="834879250"/>
              </p:ext>
            </p:extLst>
          </p:nvPr>
        </p:nvGraphicFramePr>
        <p:xfrm>
          <a:off x="-1828800" y="980685"/>
          <a:ext cx="15068550" cy="2248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B0A82755-FDA2-4694-8DCB-28179B09F608}"/>
              </a:ext>
            </a:extLst>
          </p:cNvPr>
          <p:cNvGraphicFramePr>
            <a:graphicFrameLocks/>
          </p:cNvGraphicFramePr>
          <p:nvPr>
            <p:extLst>
              <p:ext uri="{D42A27DB-BD31-4B8C-83A1-F6EECF244321}">
                <p14:modId xmlns:p14="http://schemas.microsoft.com/office/powerpoint/2010/main" val="4161304294"/>
              </p:ext>
            </p:extLst>
          </p:nvPr>
        </p:nvGraphicFramePr>
        <p:xfrm>
          <a:off x="434235" y="3232969"/>
          <a:ext cx="11323529" cy="23671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1504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B23D-A0C1-499B-BA02-2B862255E491}"/>
              </a:ext>
            </a:extLst>
          </p:cNvPr>
          <p:cNvSpPr>
            <a:spLocks noGrp="1"/>
          </p:cNvSpPr>
          <p:nvPr>
            <p:ph type="title"/>
          </p:nvPr>
        </p:nvSpPr>
        <p:spPr>
          <a:xfrm>
            <a:off x="596047" y="215900"/>
            <a:ext cx="10131425" cy="1456267"/>
          </a:xfrm>
        </p:spPr>
        <p:txBody>
          <a:bodyPr/>
          <a:lstStyle/>
          <a:p>
            <a:r>
              <a:rPr lang="en-US" sz="4400" b="1" i="1" u="sng">
                <a:latin typeface="Agency FB"/>
              </a:rPr>
              <a:t>Filtering </a:t>
            </a:r>
            <a:r>
              <a:rPr lang="en-US" sz="4400" b="1" i="1" u="sng" err="1">
                <a:latin typeface="Agency FB"/>
              </a:rPr>
              <a:t>NOise</a:t>
            </a:r>
            <a:r>
              <a:rPr lang="en-US" sz="4400" b="1" i="1" u="sng">
                <a:latin typeface="Agency FB"/>
              </a:rPr>
              <a:t> with </a:t>
            </a:r>
            <a:r>
              <a:rPr lang="en-US" sz="4400" b="1" i="1" u="sng" err="1">
                <a:latin typeface="Agency FB"/>
              </a:rPr>
              <a:t>lp</a:t>
            </a:r>
            <a:r>
              <a:rPr lang="en-US" sz="4400" b="1" i="1" u="sng">
                <a:latin typeface="Agency FB"/>
              </a:rPr>
              <a:t> and hp Filter:</a:t>
            </a:r>
            <a:endParaRPr lang="en-IN" sz="4400" b="1" i="1" u="sng">
              <a:latin typeface="Agency FB"/>
              <a:cs typeface="Calibri Light"/>
            </a:endParaRPr>
          </a:p>
        </p:txBody>
      </p:sp>
      <p:pic>
        <p:nvPicPr>
          <p:cNvPr id="5" name="Content Placeholder 4">
            <a:extLst>
              <a:ext uri="{FF2B5EF4-FFF2-40B4-BE49-F238E27FC236}">
                <a16:creationId xmlns:a16="http://schemas.microsoft.com/office/drawing/2014/main" id="{578737AC-917B-44D5-8A99-EBCB9795F26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4896249" y="1455978"/>
            <a:ext cx="6786296" cy="4957963"/>
          </a:xfrm>
        </p:spPr>
      </p:pic>
      <p:sp>
        <p:nvSpPr>
          <p:cNvPr id="3" name="Content Placeholder 2">
            <a:extLst>
              <a:ext uri="{FF2B5EF4-FFF2-40B4-BE49-F238E27FC236}">
                <a16:creationId xmlns:a16="http://schemas.microsoft.com/office/drawing/2014/main" id="{0FC1D7A2-E376-DADC-91BE-83498F2DF664}"/>
              </a:ext>
            </a:extLst>
          </p:cNvPr>
          <p:cNvSpPr>
            <a:spLocks noGrp="1"/>
          </p:cNvSpPr>
          <p:nvPr>
            <p:ph sz="half" idx="2"/>
          </p:nvPr>
        </p:nvSpPr>
        <p:spPr>
          <a:xfrm>
            <a:off x="596047" y="1171210"/>
            <a:ext cx="4057486" cy="5527497"/>
          </a:xfrm>
        </p:spPr>
        <p:txBody>
          <a:bodyPr>
            <a:normAutofit/>
          </a:bodyPr>
          <a:lstStyle/>
          <a:p>
            <a:endParaRPr lang="en-US">
              <a:cs typeface="Calibri"/>
            </a:endParaRPr>
          </a:p>
          <a:p>
            <a:pPr>
              <a:buClr>
                <a:srgbClr val="FFFFFF"/>
              </a:buClr>
            </a:pPr>
            <a:endParaRPr lang="en-US">
              <a:cs typeface="Calibri"/>
            </a:endParaRPr>
          </a:p>
          <a:p>
            <a:pPr>
              <a:buClr>
                <a:srgbClr val="FFFFFF"/>
              </a:buClr>
            </a:pPr>
            <a:r>
              <a:rPr lang="en-US">
                <a:cs typeface="Calibri"/>
              </a:rPr>
              <a:t>In the real world, interferences from surgical </a:t>
            </a:r>
            <a:r>
              <a:rPr lang="en-US" err="1">
                <a:cs typeface="Calibri"/>
              </a:rPr>
              <a:t>equipments</a:t>
            </a:r>
            <a:r>
              <a:rPr lang="en-US">
                <a:cs typeface="Calibri"/>
              </a:rPr>
              <a:t> and AC-power supply can add noise to the ECG signal.</a:t>
            </a:r>
          </a:p>
          <a:p>
            <a:pPr>
              <a:buClr>
                <a:srgbClr val="FFFFFF"/>
              </a:buClr>
            </a:pPr>
            <a:r>
              <a:rPr lang="en-US">
                <a:cs typeface="Calibri"/>
              </a:rPr>
              <a:t>We used </a:t>
            </a:r>
            <a:r>
              <a:rPr lang="en-US" err="1">
                <a:cs typeface="Calibri"/>
              </a:rPr>
              <a:t>designfilt</a:t>
            </a:r>
            <a:r>
              <a:rPr lang="en-US">
                <a:cs typeface="Calibri"/>
              </a:rPr>
              <a:t>() to create a low pass and high pass filter to remove the baseline wander noise from the signal.</a:t>
            </a:r>
          </a:p>
          <a:p>
            <a:pPr>
              <a:buClr>
                <a:srgbClr val="FFFFFF"/>
              </a:buClr>
            </a:pPr>
            <a:r>
              <a:rPr lang="en-US">
                <a:cs typeface="Calibri"/>
              </a:rPr>
              <a:t>In order to minimize noise fluctuations, we processed data by avg, max and random pool functions.</a:t>
            </a:r>
          </a:p>
          <a:p>
            <a:pPr>
              <a:buClr>
                <a:srgbClr val="FFFFFF"/>
              </a:buClr>
            </a:pPr>
            <a:endParaRPr lang="en-US">
              <a:cs typeface="Calibri"/>
            </a:endParaRPr>
          </a:p>
          <a:p>
            <a:pPr>
              <a:buClr>
                <a:srgbClr val="FFFFFF"/>
              </a:buClr>
            </a:pPr>
            <a:endParaRPr lang="en-US">
              <a:cs typeface="Calibri"/>
            </a:endParaRPr>
          </a:p>
          <a:p>
            <a:pPr>
              <a:buClr>
                <a:srgbClr val="FFFFFF"/>
              </a:buClr>
            </a:pPr>
            <a:endParaRPr lang="en-US">
              <a:cs typeface="Calibri"/>
            </a:endParaRPr>
          </a:p>
        </p:txBody>
      </p:sp>
    </p:spTree>
    <p:extLst>
      <p:ext uri="{BB962C8B-B14F-4D97-AF65-F5344CB8AC3E}">
        <p14:creationId xmlns:p14="http://schemas.microsoft.com/office/powerpoint/2010/main" val="2119497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CE19-BE61-480A-9D15-C1A5F72DD1BE}"/>
              </a:ext>
            </a:extLst>
          </p:cNvPr>
          <p:cNvSpPr>
            <a:spLocks noGrp="1"/>
          </p:cNvSpPr>
          <p:nvPr>
            <p:ph type="title"/>
          </p:nvPr>
        </p:nvSpPr>
        <p:spPr>
          <a:xfrm>
            <a:off x="293242" y="0"/>
            <a:ext cx="10131425" cy="1456267"/>
          </a:xfrm>
          <a:noFill/>
        </p:spPr>
        <p:txBody>
          <a:bodyPr>
            <a:normAutofit/>
          </a:bodyPr>
          <a:lstStyle/>
          <a:p>
            <a:r>
              <a:rPr lang="en-US" sz="4400" b="1" i="1" u="sng">
                <a:latin typeface="Agency FB"/>
                <a:cs typeface="Aharoni"/>
              </a:rPr>
              <a:t>DATA Processing:</a:t>
            </a:r>
            <a:endParaRPr lang="en-IN" sz="4400" b="1" i="1" u="sng">
              <a:latin typeface="Agency FB"/>
              <a:cs typeface="Aharoni"/>
            </a:endParaRPr>
          </a:p>
        </p:txBody>
      </p:sp>
      <p:sp>
        <p:nvSpPr>
          <p:cNvPr id="3" name="Content Placeholder 2">
            <a:extLst>
              <a:ext uri="{FF2B5EF4-FFF2-40B4-BE49-F238E27FC236}">
                <a16:creationId xmlns:a16="http://schemas.microsoft.com/office/drawing/2014/main" id="{B4EEF45C-B436-4CA7-B924-BFBDFEDE8FCB}"/>
              </a:ext>
            </a:extLst>
          </p:cNvPr>
          <p:cNvSpPr>
            <a:spLocks noGrp="1"/>
          </p:cNvSpPr>
          <p:nvPr>
            <p:ph idx="1"/>
          </p:nvPr>
        </p:nvSpPr>
        <p:spPr/>
        <p:txBody>
          <a:bodyPr>
            <a:normAutofit/>
          </a:bodyPr>
          <a:lstStyle/>
          <a:p>
            <a:pPr marL="0" indent="0">
              <a:buNone/>
            </a:pPr>
            <a:endParaRPr lang="en-US"/>
          </a:p>
          <a:p>
            <a:pPr marL="0" indent="0">
              <a:buNone/>
            </a:pPr>
            <a:endParaRPr lang="en-IN"/>
          </a:p>
        </p:txBody>
      </p:sp>
      <p:pic>
        <p:nvPicPr>
          <p:cNvPr id="5" name="Picture 4">
            <a:extLst>
              <a:ext uri="{FF2B5EF4-FFF2-40B4-BE49-F238E27FC236}">
                <a16:creationId xmlns:a16="http://schemas.microsoft.com/office/drawing/2014/main" id="{6BD34162-C651-43FC-8D38-F814E0705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6436" y="1328208"/>
            <a:ext cx="7859447" cy="5276850"/>
          </a:xfrm>
          <a:prstGeom prst="rect">
            <a:avLst/>
          </a:prstGeom>
        </p:spPr>
      </p:pic>
      <p:sp>
        <p:nvSpPr>
          <p:cNvPr id="4" name="TextBox 3">
            <a:extLst>
              <a:ext uri="{FF2B5EF4-FFF2-40B4-BE49-F238E27FC236}">
                <a16:creationId xmlns:a16="http://schemas.microsoft.com/office/drawing/2014/main" id="{5102422D-9807-9407-BC2A-74EDFB48C527}"/>
              </a:ext>
            </a:extLst>
          </p:cNvPr>
          <p:cNvSpPr txBox="1"/>
          <p:nvPr/>
        </p:nvSpPr>
        <p:spPr>
          <a:xfrm>
            <a:off x="293242" y="1697460"/>
            <a:ext cx="3286303"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900">
              <a:cs typeface="Calibri"/>
            </a:endParaRPr>
          </a:p>
          <a:p>
            <a:pPr marL="285750" indent="-285750">
              <a:buFont typeface="Arial" panose="020B0604020202020204" pitchFamily="34" charset="0"/>
              <a:buChar char="•"/>
            </a:pPr>
            <a:r>
              <a:rPr lang="en-US" sz="1900">
                <a:cs typeface="Calibri"/>
              </a:rPr>
              <a:t>To further smoothen the fine fluctuations, we processed and </a:t>
            </a:r>
            <a:r>
              <a:rPr lang="en-US" sz="1900" err="1">
                <a:cs typeface="Calibri"/>
              </a:rPr>
              <a:t>analysed</a:t>
            </a:r>
            <a:r>
              <a:rPr lang="en-US" sz="1900">
                <a:cs typeface="Calibri"/>
              </a:rPr>
              <a:t> the signals by applying the pooling technique (max-pool filter, average-pool filter) </a:t>
            </a:r>
          </a:p>
          <a:p>
            <a:pPr marL="285750" indent="-285750">
              <a:buFont typeface="Arial" panose="020B0604020202020204" pitchFamily="34" charset="0"/>
              <a:buChar char="•"/>
            </a:pPr>
            <a:endParaRPr lang="en-US" sz="1900">
              <a:cs typeface="Calibri"/>
            </a:endParaRPr>
          </a:p>
          <a:p>
            <a:pPr marL="285750" indent="-285750">
              <a:buFont typeface="Arial" panose="020B0604020202020204" pitchFamily="34" charset="0"/>
              <a:buChar char="•"/>
            </a:pPr>
            <a:r>
              <a:rPr lang="en-US" sz="1900">
                <a:cs typeface="Calibri"/>
              </a:rPr>
              <a:t>Max-pool and Average-pool filter: Maximum and average value of 5 adjacent samples was calculated and assigned to those 5 samples.</a:t>
            </a:r>
          </a:p>
          <a:p>
            <a:pPr marL="285750" indent="-285750">
              <a:buFont typeface="Arial" panose="020B0604020202020204" pitchFamily="34" charset="0"/>
              <a:buChar char="•"/>
            </a:pPr>
            <a:endParaRPr lang="en-US" sz="1900"/>
          </a:p>
          <a:p>
            <a:pPr marL="285750" indent="-285750">
              <a:buFont typeface="Arial" panose="020B0604020202020204" pitchFamily="34" charset="0"/>
              <a:buChar char="•"/>
            </a:pPr>
            <a:endParaRPr lang="en-US" sz="1900">
              <a:cs typeface="Calibri"/>
            </a:endParaRPr>
          </a:p>
          <a:p>
            <a:br>
              <a:rPr lang="en-US" sz="1900">
                <a:cs typeface="Calibri"/>
              </a:rPr>
            </a:br>
            <a:r>
              <a:rPr lang="en-US" sz="1900">
                <a:cs typeface="Calibri"/>
              </a:rPr>
              <a:t>   </a:t>
            </a:r>
            <a:endParaRPr lang="en-US" sz="1900"/>
          </a:p>
        </p:txBody>
      </p:sp>
    </p:spTree>
    <p:extLst>
      <p:ext uri="{BB962C8B-B14F-4D97-AF65-F5344CB8AC3E}">
        <p14:creationId xmlns:p14="http://schemas.microsoft.com/office/powerpoint/2010/main" val="3741945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AE83-E5A3-4D7D-B36C-A5B661536224}"/>
              </a:ext>
            </a:extLst>
          </p:cNvPr>
          <p:cNvSpPr>
            <a:spLocks noGrp="1"/>
          </p:cNvSpPr>
          <p:nvPr>
            <p:ph type="title"/>
          </p:nvPr>
        </p:nvSpPr>
        <p:spPr>
          <a:xfrm>
            <a:off x="685801" y="-98323"/>
            <a:ext cx="10131425" cy="1818967"/>
          </a:xfrm>
        </p:spPr>
        <p:txBody>
          <a:bodyPr>
            <a:normAutofit/>
          </a:bodyPr>
          <a:lstStyle/>
          <a:p>
            <a:r>
              <a:rPr lang="en-US" sz="4000" b="1" i="1" u="sng">
                <a:latin typeface="Agency FB" panose="020B0503020202020204" pitchFamily="34" charset="0"/>
                <a:cs typeface="Aharoni"/>
              </a:rPr>
              <a:t>Filtering</a:t>
            </a:r>
            <a:r>
              <a:rPr lang="en-US" sz="4000" b="1" i="1" u="sng">
                <a:cs typeface="Aharoni"/>
              </a:rPr>
              <a:t>:</a:t>
            </a:r>
            <a:br>
              <a:rPr lang="en-US" sz="4000" b="1" i="1" u="sng">
                <a:cs typeface="Aharoni" panose="02010803020104030203" pitchFamily="2" charset="-79"/>
              </a:rPr>
            </a:br>
            <a:r>
              <a:rPr lang="en-US" sz="1600">
                <a:latin typeface="Candara Light"/>
                <a:cs typeface="Aharoni"/>
              </a:rPr>
              <a:t>For noise reduction, </a:t>
            </a:r>
            <a:r>
              <a:rPr lang="en-US" sz="1600" err="1">
                <a:ea typeface="+mj-lt"/>
                <a:cs typeface="+mj-lt"/>
              </a:rPr>
              <a:t>Savitzky-Golay</a:t>
            </a:r>
            <a:r>
              <a:rPr lang="en-US" sz="1600">
                <a:ea typeface="+mj-lt"/>
                <a:cs typeface="+mj-lt"/>
              </a:rPr>
              <a:t> filtering </a:t>
            </a:r>
            <a:r>
              <a:rPr lang="en-US" sz="1600">
                <a:latin typeface="Calibri Light"/>
                <a:ea typeface="+mj-lt"/>
                <a:cs typeface="Calibri Light"/>
              </a:rPr>
              <a:t>on the </a:t>
            </a:r>
            <a:r>
              <a:rPr lang="en-US" sz="1600">
                <a:latin typeface="Candara Light"/>
                <a:ea typeface="+mj-lt"/>
                <a:cs typeface="Aharoni"/>
              </a:rPr>
              <a:t>original</a:t>
            </a:r>
            <a:r>
              <a:rPr lang="en-US" sz="1600">
                <a:latin typeface="Candara Light"/>
                <a:cs typeface="Aharoni"/>
              </a:rPr>
              <a:t> </a:t>
            </a:r>
            <a:r>
              <a:rPr lang="en-US" sz="1600" err="1">
                <a:latin typeface="Candara Light"/>
                <a:cs typeface="Aharoni"/>
              </a:rPr>
              <a:t>datA</a:t>
            </a:r>
            <a:r>
              <a:rPr lang="en-US" sz="1600">
                <a:latin typeface="Candara Light"/>
                <a:cs typeface="Aharoni"/>
              </a:rPr>
              <a:t> is </a:t>
            </a:r>
            <a:r>
              <a:rPr lang="en-US" sz="1600" err="1">
                <a:latin typeface="Candara Light"/>
                <a:cs typeface="Aharoni"/>
              </a:rPr>
              <a:t>aPPlied</a:t>
            </a:r>
            <a:endParaRPr lang="en-US" sz="1600">
              <a:latin typeface="Candara Light" panose="020E0502030303020204" pitchFamily="34" charset="0"/>
              <a:cs typeface="Aharoni" panose="02010803020104030203" pitchFamily="2" charset="-79"/>
            </a:endParaRPr>
          </a:p>
        </p:txBody>
      </p:sp>
      <p:sp>
        <p:nvSpPr>
          <p:cNvPr id="6" name="Text Placeholder 5">
            <a:extLst>
              <a:ext uri="{FF2B5EF4-FFF2-40B4-BE49-F238E27FC236}">
                <a16:creationId xmlns:a16="http://schemas.microsoft.com/office/drawing/2014/main" id="{A88D54CD-6BF0-44D4-A03E-D84708790FB5}"/>
              </a:ext>
            </a:extLst>
          </p:cNvPr>
          <p:cNvSpPr>
            <a:spLocks noGrp="1"/>
          </p:cNvSpPr>
          <p:nvPr>
            <p:ph type="body" idx="1"/>
          </p:nvPr>
        </p:nvSpPr>
        <p:spPr>
          <a:xfrm>
            <a:off x="685799" y="6191419"/>
            <a:ext cx="9039108" cy="576262"/>
          </a:xfrm>
        </p:spPr>
        <p:txBody>
          <a:bodyPr/>
          <a:lstStyle/>
          <a:p>
            <a:r>
              <a:rPr lang="en-US" sz="1400"/>
              <a:t>In the above plot, the library function "</a:t>
            </a:r>
            <a:r>
              <a:rPr lang="en-US" sz="1400" err="1">
                <a:ea typeface="+mn-lt"/>
                <a:cs typeface="+mn-lt"/>
              </a:rPr>
              <a:t>sgolayfilt</a:t>
            </a:r>
            <a:r>
              <a:rPr lang="en-US" sz="1400"/>
              <a:t>()" is used to filter the data.</a:t>
            </a:r>
            <a:endParaRPr lang="en-IN" sz="1400">
              <a:cs typeface="Calibri" panose="020F0502020204030204"/>
            </a:endParaRPr>
          </a:p>
        </p:txBody>
      </p:sp>
      <p:pic>
        <p:nvPicPr>
          <p:cNvPr id="11" name="Content Placeholder 10">
            <a:extLst>
              <a:ext uri="{FF2B5EF4-FFF2-40B4-BE49-F238E27FC236}">
                <a16:creationId xmlns:a16="http://schemas.microsoft.com/office/drawing/2014/main" id="{0A2C76F6-D72C-4CC7-B033-B96E9785114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800" y="1317522"/>
            <a:ext cx="10749115" cy="5053780"/>
          </a:xfrm>
        </p:spPr>
      </p:pic>
    </p:spTree>
    <p:extLst>
      <p:ext uri="{BB962C8B-B14F-4D97-AF65-F5344CB8AC3E}">
        <p14:creationId xmlns:p14="http://schemas.microsoft.com/office/powerpoint/2010/main" val="3782879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B1AA-3775-4F89-9CFE-FFACD6CC5C67}"/>
              </a:ext>
            </a:extLst>
          </p:cNvPr>
          <p:cNvSpPr>
            <a:spLocks noGrp="1"/>
          </p:cNvSpPr>
          <p:nvPr>
            <p:ph type="title"/>
          </p:nvPr>
        </p:nvSpPr>
        <p:spPr>
          <a:xfrm>
            <a:off x="314325" y="414865"/>
            <a:ext cx="10131425" cy="1456267"/>
          </a:xfrm>
        </p:spPr>
        <p:txBody>
          <a:bodyPr/>
          <a:lstStyle/>
          <a:p>
            <a:r>
              <a:rPr lang="en-US" b="1" i="1" u="sng">
                <a:latin typeface="Agency FB" panose="020B0503020202020204" pitchFamily="34" charset="0"/>
              </a:rPr>
              <a:t>Peak Identification</a:t>
            </a:r>
            <a:r>
              <a:rPr lang="en-US" b="1" i="1" u="sng"/>
              <a:t>:</a:t>
            </a:r>
            <a:endParaRPr lang="en-IN"/>
          </a:p>
        </p:txBody>
      </p:sp>
      <p:sp>
        <p:nvSpPr>
          <p:cNvPr id="3" name="Content Placeholder 2">
            <a:extLst>
              <a:ext uri="{FF2B5EF4-FFF2-40B4-BE49-F238E27FC236}">
                <a16:creationId xmlns:a16="http://schemas.microsoft.com/office/drawing/2014/main" id="{0038C8E7-C8E0-4B3A-B1BB-0F4F51C55642}"/>
              </a:ext>
            </a:extLst>
          </p:cNvPr>
          <p:cNvSpPr>
            <a:spLocks noGrp="1"/>
          </p:cNvSpPr>
          <p:nvPr>
            <p:ph sz="half" idx="1"/>
          </p:nvPr>
        </p:nvSpPr>
        <p:spPr>
          <a:xfrm>
            <a:off x="104775" y="2065867"/>
            <a:ext cx="4752975" cy="3649134"/>
          </a:xfrm>
        </p:spPr>
        <p:txBody>
          <a:bodyPr>
            <a:normAutofit lnSpcReduction="10000"/>
          </a:bodyPr>
          <a:lstStyle/>
          <a:p>
            <a:r>
              <a:rPr lang="en-IN"/>
              <a:t>R Peaks: Using threshold value method, Location and number of R peaks identified. Minimum value of and minimum distance between peaks also set.</a:t>
            </a:r>
          </a:p>
          <a:p>
            <a:r>
              <a:rPr lang="en-IN"/>
              <a:t>Q and S peaks: Using R-peak location data, adjacent Q and S peaks were Identified. Minimum value of and minimum distance between peaks also set.</a:t>
            </a:r>
          </a:p>
          <a:p>
            <a:r>
              <a:rPr lang="en-IN"/>
              <a:t>Average R-R interval length: calculated from R peak location values</a:t>
            </a:r>
          </a:p>
          <a:p>
            <a:r>
              <a:rPr lang="en-IN"/>
              <a:t>Average QRS complex length: calculated from Q and S peak location values</a:t>
            </a:r>
          </a:p>
        </p:txBody>
      </p:sp>
      <p:pic>
        <p:nvPicPr>
          <p:cNvPr id="5" name="Content Placeholder 5">
            <a:extLst>
              <a:ext uri="{FF2B5EF4-FFF2-40B4-BE49-F238E27FC236}">
                <a16:creationId xmlns:a16="http://schemas.microsoft.com/office/drawing/2014/main" id="{95C0B539-8291-4878-AB20-FA556A1F8FC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5088607" y="1616939"/>
            <a:ext cx="6789068" cy="4098062"/>
          </a:xfrm>
        </p:spPr>
      </p:pic>
    </p:spTree>
    <p:extLst>
      <p:ext uri="{BB962C8B-B14F-4D97-AF65-F5344CB8AC3E}">
        <p14:creationId xmlns:p14="http://schemas.microsoft.com/office/powerpoint/2010/main" val="100412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406C-CD69-42FB-A3CF-503129D97457}"/>
              </a:ext>
            </a:extLst>
          </p:cNvPr>
          <p:cNvSpPr>
            <a:spLocks noGrp="1"/>
          </p:cNvSpPr>
          <p:nvPr>
            <p:ph type="title"/>
          </p:nvPr>
        </p:nvSpPr>
        <p:spPr/>
        <p:txBody>
          <a:bodyPr/>
          <a:lstStyle/>
          <a:p>
            <a:r>
              <a:rPr lang="en-US" b="1" i="1" u="sng">
                <a:latin typeface="Agency FB" panose="020B0503020202020204" pitchFamily="34" charset="0"/>
              </a:rPr>
              <a:t>Determining Heart Rate:</a:t>
            </a:r>
            <a:endParaRPr lang="en-IN">
              <a:latin typeface="Agency FB" panose="020B0503020202020204" pitchFamily="34" charset="0"/>
            </a:endParaRPr>
          </a:p>
        </p:txBody>
      </p:sp>
      <p:sp>
        <p:nvSpPr>
          <p:cNvPr id="3" name="Content Placeholder 2">
            <a:extLst>
              <a:ext uri="{FF2B5EF4-FFF2-40B4-BE49-F238E27FC236}">
                <a16:creationId xmlns:a16="http://schemas.microsoft.com/office/drawing/2014/main" id="{C15A44F6-9416-4892-95BF-F5E5A656D961}"/>
              </a:ext>
            </a:extLst>
          </p:cNvPr>
          <p:cNvSpPr>
            <a:spLocks noGrp="1"/>
          </p:cNvSpPr>
          <p:nvPr>
            <p:ph sz="half" idx="1"/>
          </p:nvPr>
        </p:nvSpPr>
        <p:spPr>
          <a:xfrm>
            <a:off x="685802" y="2142067"/>
            <a:ext cx="10303503" cy="3649134"/>
          </a:xfrm>
        </p:spPr>
        <p:txBody>
          <a:bodyPr/>
          <a:lstStyle/>
          <a:p>
            <a:pPr marL="0" indent="0">
              <a:buNone/>
            </a:pPr>
            <a:r>
              <a:rPr lang="en-IN">
                <a:cs typeface="Calibri"/>
              </a:rPr>
              <a:t>We calculated heart rate using this, but got inaccurate results as our samples were 10 seconds long only:</a:t>
            </a:r>
          </a:p>
          <a:p>
            <a:pPr marL="0" indent="0">
              <a:buNone/>
            </a:pPr>
            <a:endParaRPr lang="en-IN">
              <a:cs typeface="Calibri"/>
            </a:endParaRPr>
          </a:p>
          <a:p>
            <a:pPr marL="0" indent="0">
              <a:buNone/>
            </a:pPr>
            <a:endParaRPr lang="en-IN">
              <a:cs typeface="Calibri"/>
            </a:endParaRPr>
          </a:p>
          <a:p>
            <a:pPr marL="0" indent="0">
              <a:buNone/>
            </a:pPr>
            <a:endParaRPr lang="en-IN">
              <a:cs typeface="Calibri"/>
            </a:endParaRPr>
          </a:p>
          <a:p>
            <a:pPr marL="0" indent="0">
              <a:buNone/>
            </a:pPr>
            <a:r>
              <a:rPr lang="en-IN">
                <a:cs typeface="Calibri"/>
              </a:rPr>
              <a:t>The heart rate was computed by finding out the average R-R peak distance, and then the following scheme was applied : </a:t>
            </a:r>
            <a:br>
              <a:rPr lang="en-IN">
                <a:ea typeface="Calibri"/>
                <a:cs typeface="Calibri"/>
              </a:rPr>
            </a:br>
            <a:br>
              <a:rPr lang="en-IN">
                <a:ea typeface="Calibri"/>
                <a:cs typeface="Calibri"/>
              </a:rPr>
            </a:br>
            <a:endParaRPr lang="en-IN">
              <a:cs typeface="Calibri"/>
            </a:endParaRPr>
          </a:p>
        </p:txBody>
      </p:sp>
      <p:pic>
        <p:nvPicPr>
          <p:cNvPr id="6" name="Picture 6" descr="A picture containing green, light, outdoor, traffic&#10;&#10;Description automatically generated">
            <a:extLst>
              <a:ext uri="{FF2B5EF4-FFF2-40B4-BE49-F238E27FC236}">
                <a16:creationId xmlns:a16="http://schemas.microsoft.com/office/drawing/2014/main" id="{DEB118D0-3680-F054-5F63-76C5850E0958}"/>
              </a:ext>
            </a:extLst>
          </p:cNvPr>
          <p:cNvPicPr>
            <a:picLocks noChangeAspect="1"/>
          </p:cNvPicPr>
          <p:nvPr/>
        </p:nvPicPr>
        <p:blipFill>
          <a:blip r:embed="rId2"/>
          <a:stretch>
            <a:fillRect/>
          </a:stretch>
        </p:blipFill>
        <p:spPr>
          <a:xfrm>
            <a:off x="5266841" y="687512"/>
            <a:ext cx="5868691" cy="1375927"/>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26F7501E-99DF-45A1-3374-277D1FD11532}"/>
              </a:ext>
            </a:extLst>
          </p:cNvPr>
          <p:cNvPicPr>
            <a:picLocks noChangeAspect="1"/>
          </p:cNvPicPr>
          <p:nvPr/>
        </p:nvPicPr>
        <p:blipFill>
          <a:blip r:embed="rId3"/>
          <a:stretch>
            <a:fillRect/>
          </a:stretch>
        </p:blipFill>
        <p:spPr>
          <a:xfrm>
            <a:off x="-4406900" y="1622357"/>
            <a:ext cx="2743200" cy="882785"/>
          </a:xfrm>
          <a:prstGeom prst="rect">
            <a:avLst/>
          </a:prstGeom>
        </p:spPr>
      </p:pic>
      <p:pic>
        <p:nvPicPr>
          <p:cNvPr id="5" name="Picture 6" descr="Text&#10;&#10;Description automatically generated">
            <a:extLst>
              <a:ext uri="{FF2B5EF4-FFF2-40B4-BE49-F238E27FC236}">
                <a16:creationId xmlns:a16="http://schemas.microsoft.com/office/drawing/2014/main" id="{EF66416D-F28F-6BF9-EF3E-F6FA293E3380}"/>
              </a:ext>
            </a:extLst>
          </p:cNvPr>
          <p:cNvPicPr>
            <a:picLocks noChangeAspect="1"/>
          </p:cNvPicPr>
          <p:nvPr/>
        </p:nvPicPr>
        <p:blipFill>
          <a:blip r:embed="rId4"/>
          <a:stretch>
            <a:fillRect/>
          </a:stretch>
        </p:blipFill>
        <p:spPr>
          <a:xfrm>
            <a:off x="2789250" y="4762131"/>
            <a:ext cx="2743200" cy="1027638"/>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579D5753-3ABE-F3B2-2685-12C69378C99B}"/>
              </a:ext>
            </a:extLst>
          </p:cNvPr>
          <p:cNvPicPr>
            <a:picLocks noChangeAspect="1"/>
          </p:cNvPicPr>
          <p:nvPr/>
        </p:nvPicPr>
        <p:blipFill>
          <a:blip r:embed="rId5"/>
          <a:stretch>
            <a:fillRect/>
          </a:stretch>
        </p:blipFill>
        <p:spPr>
          <a:xfrm>
            <a:off x="2900762" y="3040206"/>
            <a:ext cx="2520176" cy="1122218"/>
          </a:xfrm>
          <a:prstGeom prst="rect">
            <a:avLst/>
          </a:prstGeom>
        </p:spPr>
      </p:pic>
    </p:spTree>
    <p:extLst>
      <p:ext uri="{BB962C8B-B14F-4D97-AF65-F5344CB8AC3E}">
        <p14:creationId xmlns:p14="http://schemas.microsoft.com/office/powerpoint/2010/main" val="176550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925A-9F10-4163-B0BC-20DFBC2EAAB0}"/>
              </a:ext>
            </a:extLst>
          </p:cNvPr>
          <p:cNvSpPr>
            <a:spLocks noGrp="1"/>
          </p:cNvSpPr>
          <p:nvPr>
            <p:ph type="title"/>
          </p:nvPr>
        </p:nvSpPr>
        <p:spPr/>
        <p:txBody>
          <a:bodyPr/>
          <a:lstStyle/>
          <a:p>
            <a:r>
              <a:rPr lang="en-US" b="1" i="1" u="sng">
                <a:latin typeface="Agency FB"/>
              </a:rPr>
              <a:t>Determining Abnormalities:</a:t>
            </a:r>
            <a:endParaRPr lang="en-US"/>
          </a:p>
        </p:txBody>
      </p:sp>
      <p:sp>
        <p:nvSpPr>
          <p:cNvPr id="3" name="Content Placeholder 2">
            <a:extLst>
              <a:ext uri="{FF2B5EF4-FFF2-40B4-BE49-F238E27FC236}">
                <a16:creationId xmlns:a16="http://schemas.microsoft.com/office/drawing/2014/main" id="{C07D1F7A-2EE3-45A9-BA1D-CEAA79DF1406}"/>
              </a:ext>
            </a:extLst>
          </p:cNvPr>
          <p:cNvSpPr>
            <a:spLocks noGrp="1"/>
          </p:cNvSpPr>
          <p:nvPr>
            <p:ph sz="half" idx="1"/>
          </p:nvPr>
        </p:nvSpPr>
        <p:spPr>
          <a:xfrm>
            <a:off x="504990" y="2064576"/>
            <a:ext cx="3510080" cy="3726625"/>
          </a:xfrm>
        </p:spPr>
        <p:txBody>
          <a:bodyPr>
            <a:normAutofit/>
          </a:bodyPr>
          <a:lstStyle/>
          <a:p>
            <a:pPr marL="0" indent="0" algn="ctr">
              <a:buNone/>
            </a:pPr>
            <a:r>
              <a:rPr lang="en-IN" sz="2000" b="1" i="1">
                <a:cs typeface="Calibri" panose="020F0502020204030204"/>
              </a:rPr>
              <a:t>BRADYCHARDIA</a:t>
            </a:r>
          </a:p>
          <a:p>
            <a:r>
              <a:rPr lang="en-IN">
                <a:ea typeface="+mn-lt"/>
                <a:cs typeface="+mn-lt"/>
              </a:rPr>
              <a:t>Bradycardia is </a:t>
            </a:r>
            <a:r>
              <a:rPr lang="en-IN" b="1">
                <a:ea typeface="+mn-lt"/>
                <a:cs typeface="+mn-lt"/>
              </a:rPr>
              <a:t>a slower than normal heart rate</a:t>
            </a:r>
            <a:r>
              <a:rPr lang="en-IN">
                <a:ea typeface="+mn-lt"/>
                <a:cs typeface="+mn-lt"/>
              </a:rPr>
              <a:t>. If you have bradycardia, your heart beats fewer than 60 times a minute.</a:t>
            </a:r>
          </a:p>
          <a:p>
            <a:pPr>
              <a:buClr>
                <a:srgbClr val="FFFFFF"/>
              </a:buClr>
            </a:pPr>
            <a:r>
              <a:rPr lang="en-IN">
                <a:ea typeface="+mn-lt"/>
                <a:cs typeface="+mn-lt"/>
              </a:rPr>
              <a:t>Bradycardia can be a serious problem if the heart rate is very slow and the heart can't pump enough oxygen-rich blood to the body.</a:t>
            </a:r>
            <a:endParaRPr lang="en-IN">
              <a:cs typeface="Calibri" panose="020F0502020204030204"/>
            </a:endParaRPr>
          </a:p>
        </p:txBody>
      </p:sp>
      <p:sp>
        <p:nvSpPr>
          <p:cNvPr id="5" name="Content Placeholder 4">
            <a:extLst>
              <a:ext uri="{FF2B5EF4-FFF2-40B4-BE49-F238E27FC236}">
                <a16:creationId xmlns:a16="http://schemas.microsoft.com/office/drawing/2014/main" id="{3587CA8F-16E3-4A7C-BBDC-2DDBDEF0EB5E}"/>
              </a:ext>
            </a:extLst>
          </p:cNvPr>
          <p:cNvSpPr>
            <a:spLocks noGrp="1"/>
          </p:cNvSpPr>
          <p:nvPr>
            <p:ph sz="half" idx="2"/>
          </p:nvPr>
        </p:nvSpPr>
        <p:spPr>
          <a:xfrm>
            <a:off x="4181658" y="2064575"/>
            <a:ext cx="3820044" cy="4398217"/>
          </a:xfrm>
        </p:spPr>
        <p:txBody>
          <a:bodyPr>
            <a:normAutofit/>
          </a:bodyPr>
          <a:lstStyle/>
          <a:p>
            <a:pPr marL="0" indent="0" algn="ctr">
              <a:buNone/>
            </a:pPr>
            <a:r>
              <a:rPr lang="en-IN" sz="2000" b="1" i="1">
                <a:ea typeface="+mn-lt"/>
                <a:cs typeface="+mn-lt"/>
              </a:rPr>
              <a:t>TACHYYCHARDIA</a:t>
            </a:r>
            <a:endParaRPr lang="en-US" sz="2000" b="1" i="1">
              <a:ea typeface="+mn-lt"/>
              <a:cs typeface="+mn-lt"/>
            </a:endParaRPr>
          </a:p>
          <a:p>
            <a:pPr>
              <a:buClr>
                <a:srgbClr val="FFFFFF"/>
              </a:buClr>
            </a:pPr>
            <a:r>
              <a:rPr lang="en-IN">
                <a:ea typeface="+mn-lt"/>
                <a:cs typeface="+mn-lt"/>
              </a:rPr>
              <a:t>Tachycardia is the medical term for a heart rate </a:t>
            </a:r>
            <a:r>
              <a:rPr lang="en-IN" b="1">
                <a:ea typeface="+mn-lt"/>
                <a:cs typeface="+mn-lt"/>
              </a:rPr>
              <a:t>over 100 beats a minute</a:t>
            </a:r>
            <a:r>
              <a:rPr lang="en-IN">
                <a:ea typeface="+mn-lt"/>
                <a:cs typeface="+mn-lt"/>
              </a:rPr>
              <a:t>. Many types of irregular heart rhythms (arrhythmias) can cause tachycardia.</a:t>
            </a:r>
          </a:p>
          <a:p>
            <a:pPr>
              <a:buClr>
                <a:srgbClr val="FFFFFF"/>
              </a:buClr>
            </a:pPr>
            <a:r>
              <a:rPr lang="en-IN">
                <a:ea typeface="+mn-lt"/>
                <a:cs typeface="+mn-lt"/>
              </a:rPr>
              <a:t>Tachycardia may not cause any symptoms or complications. But, some forms of tachycardia can lead to serious health problems, including heart failure, stroke or sudden cardiac death</a:t>
            </a:r>
          </a:p>
          <a:p>
            <a:pPr>
              <a:buClr>
                <a:srgbClr val="FFFFFF"/>
              </a:buClr>
            </a:pPr>
            <a:endParaRPr lang="en-IN">
              <a:cs typeface="Calibri"/>
            </a:endParaRPr>
          </a:p>
        </p:txBody>
      </p:sp>
      <p:sp>
        <p:nvSpPr>
          <p:cNvPr id="6" name="TextBox 5">
            <a:extLst>
              <a:ext uri="{FF2B5EF4-FFF2-40B4-BE49-F238E27FC236}">
                <a16:creationId xmlns:a16="http://schemas.microsoft.com/office/drawing/2014/main" id="{F9B0A8D3-4CFD-C4C6-37AE-A87B5F01085F}"/>
              </a:ext>
            </a:extLst>
          </p:cNvPr>
          <p:cNvSpPr txBox="1"/>
          <p:nvPr/>
        </p:nvSpPr>
        <p:spPr>
          <a:xfrm>
            <a:off x="8159858" y="2296332"/>
            <a:ext cx="382808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a:cs typeface="Calibri"/>
              </a:rPr>
              <a:t>QRS COMPLEX LENGTH</a:t>
            </a:r>
            <a:endParaRPr lang="en-US"/>
          </a:p>
          <a:p>
            <a:pPr algn="ctr"/>
            <a:endParaRPr lang="en-US" b="1" i="1">
              <a:cs typeface="Calibri"/>
            </a:endParaRPr>
          </a:p>
          <a:p>
            <a:pPr marL="285750" indent="-285750">
              <a:buFont typeface="Arial"/>
              <a:buChar char="•"/>
            </a:pPr>
            <a:r>
              <a:rPr lang="en-US">
                <a:cs typeface="Helvetica"/>
              </a:rPr>
              <a:t>A healthy heart has QRS complex length between </a:t>
            </a:r>
            <a:r>
              <a:rPr lang="en-US" b="1">
                <a:cs typeface="Helvetica"/>
              </a:rPr>
              <a:t>0.06 to 0.1 seconds</a:t>
            </a:r>
            <a:endParaRPr lang="en-US" b="1">
              <a:ea typeface="Calibri"/>
              <a:cs typeface="Helvetica"/>
            </a:endParaRPr>
          </a:p>
          <a:p>
            <a:pPr marL="285750" indent="-285750">
              <a:buFont typeface="Arial"/>
              <a:buChar char="•"/>
            </a:pPr>
            <a:endParaRPr lang="en-US">
              <a:ea typeface="+mn-lt"/>
              <a:cs typeface="Helvetica"/>
            </a:endParaRPr>
          </a:p>
          <a:p>
            <a:pPr marL="285750" indent="-285750">
              <a:buFont typeface="Arial"/>
              <a:buChar char="•"/>
            </a:pPr>
            <a:r>
              <a:rPr lang="en-US">
                <a:ea typeface="+mn-lt"/>
                <a:cs typeface="+mn-lt"/>
              </a:rPr>
              <a:t>The QRS duration will lengthen when electrical activity takes a long time to travel throughout the ventricular myocardium.</a:t>
            </a:r>
            <a:endParaRPr lang="en-US" i="1">
              <a:cs typeface="Helvetica"/>
            </a:endParaRPr>
          </a:p>
        </p:txBody>
      </p:sp>
      <p:cxnSp>
        <p:nvCxnSpPr>
          <p:cNvPr id="11" name="Straight Arrow Connector 10">
            <a:extLst>
              <a:ext uri="{FF2B5EF4-FFF2-40B4-BE49-F238E27FC236}">
                <a16:creationId xmlns:a16="http://schemas.microsoft.com/office/drawing/2014/main" id="{7B6904C1-DFEF-EEA7-372E-611B483AA130}"/>
              </a:ext>
            </a:extLst>
          </p:cNvPr>
          <p:cNvCxnSpPr/>
          <p:nvPr/>
        </p:nvCxnSpPr>
        <p:spPr>
          <a:xfrm>
            <a:off x="3998562" y="2067732"/>
            <a:ext cx="38746" cy="3990812"/>
          </a:xfrm>
          <a:prstGeom prst="straightConnector1">
            <a:avLst/>
          </a:prstGeom>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E2FF4E63-1999-8338-A5A3-09416EB665C1}"/>
              </a:ext>
            </a:extLst>
          </p:cNvPr>
          <p:cNvCxnSpPr>
            <a:cxnSpLocks/>
          </p:cNvCxnSpPr>
          <p:nvPr/>
        </p:nvCxnSpPr>
        <p:spPr>
          <a:xfrm>
            <a:off x="8208934" y="2067731"/>
            <a:ext cx="38746" cy="3990812"/>
          </a:xfrm>
          <a:prstGeom prst="straightConnector1">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17110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Application>Microsoft Office PowerPoint</Application>
  <PresentationFormat>Widescreen</PresentationFormat>
  <Slides>13</Slides>
  <Notes>0</Notes>
  <HiddenSlides>1</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Celestial</vt:lpstr>
      <vt:lpstr>ECG SIGNAL ANALYSIS: DETERMINE HEART RATE AND DETECT ABNORMALITIES</vt:lpstr>
      <vt:lpstr>COMPONENTS OF ECG SIGNAL :</vt:lpstr>
      <vt:lpstr>STRATEGY:</vt:lpstr>
      <vt:lpstr>Filtering NOise with lp and hp Filter:</vt:lpstr>
      <vt:lpstr>DATA Processing:</vt:lpstr>
      <vt:lpstr>Filtering: For noise reduction, Savitzky-Golay filtering on the original datA is aPPlied</vt:lpstr>
      <vt:lpstr>Peak Identification:</vt:lpstr>
      <vt:lpstr>Determining Heart Rate:</vt:lpstr>
      <vt:lpstr>Determining Abnormalities:</vt:lpstr>
      <vt:lpstr>RESULTS:</vt:lpstr>
      <vt:lpstr>CONCLUSION</vt:lpstr>
      <vt:lpstr>ACKNOWLEDGEMENTs and scope of further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shourya sonone</dc:creator>
  <cp:revision>3</cp:revision>
  <dcterms:created xsi:type="dcterms:W3CDTF">2021-03-07T06:42:58Z</dcterms:created>
  <dcterms:modified xsi:type="dcterms:W3CDTF">2022-06-21T20:06:39Z</dcterms:modified>
</cp:coreProperties>
</file>